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8" r:id="rId2"/>
    <p:sldId id="339" r:id="rId3"/>
    <p:sldId id="329" r:id="rId4"/>
    <p:sldId id="328" r:id="rId5"/>
    <p:sldId id="331" r:id="rId6"/>
    <p:sldId id="326" r:id="rId7"/>
    <p:sldId id="330" r:id="rId8"/>
    <p:sldId id="337" r:id="rId9"/>
    <p:sldId id="324" r:id="rId10"/>
    <p:sldId id="333" r:id="rId11"/>
    <p:sldId id="334" r:id="rId12"/>
    <p:sldId id="33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340" r:id="rId31"/>
    <p:sldId id="341" r:id="rId32"/>
    <p:sldId id="342" r:id="rId33"/>
    <p:sldId id="343" r:id="rId34"/>
    <p:sldId id="275" r:id="rId35"/>
    <p:sldId id="276" r:id="rId36"/>
    <p:sldId id="344" r:id="rId37"/>
    <p:sldId id="277" r:id="rId38"/>
    <p:sldId id="278" r:id="rId39"/>
    <p:sldId id="279" r:id="rId40"/>
    <p:sldId id="280" r:id="rId41"/>
    <p:sldId id="281" r:id="rId42"/>
    <p:sldId id="282" r:id="rId43"/>
    <p:sldId id="345" r:id="rId44"/>
    <p:sldId id="346" r:id="rId45"/>
    <p:sldId id="347" r:id="rId46"/>
    <p:sldId id="348" r:id="rId47"/>
    <p:sldId id="284" r:id="rId48"/>
    <p:sldId id="285" r:id="rId49"/>
    <p:sldId id="286" r:id="rId50"/>
    <p:sldId id="287" r:id="rId51"/>
    <p:sldId id="288" r:id="rId52"/>
    <p:sldId id="289" r:id="rId53"/>
    <p:sldId id="290" r:id="rId54"/>
    <p:sldId id="349" r:id="rId55"/>
    <p:sldId id="350" r:id="rId56"/>
    <p:sldId id="351" r:id="rId57"/>
    <p:sldId id="357" r:id="rId58"/>
    <p:sldId id="361" r:id="rId59"/>
    <p:sldId id="359" r:id="rId60"/>
    <p:sldId id="360" r:id="rId61"/>
    <p:sldId id="356" r:id="rId62"/>
    <p:sldId id="352" r:id="rId63"/>
    <p:sldId id="354" r:id="rId64"/>
    <p:sldId id="355" r:id="rId65"/>
    <p:sldId id="291" r:id="rId66"/>
    <p:sldId id="292" r:id="rId67"/>
    <p:sldId id="293" r:id="rId68"/>
    <p:sldId id="294" r:id="rId69"/>
    <p:sldId id="295" r:id="rId70"/>
    <p:sldId id="296" r:id="rId71"/>
    <p:sldId id="362" r:id="rId72"/>
    <p:sldId id="363" r:id="rId73"/>
    <p:sldId id="298" r:id="rId74"/>
    <p:sldId id="364" r:id="rId75"/>
    <p:sldId id="299" r:id="rId76"/>
    <p:sldId id="300" r:id="rId77"/>
    <p:sldId id="301" r:id="rId78"/>
    <p:sldId id="302" r:id="rId79"/>
    <p:sldId id="303" r:id="rId80"/>
    <p:sldId id="304" r:id="rId81"/>
    <p:sldId id="305" r:id="rId82"/>
    <p:sldId id="306" r:id="rId83"/>
    <p:sldId id="307" r:id="rId84"/>
    <p:sldId id="309" r:id="rId85"/>
    <p:sldId id="310" r:id="rId86"/>
    <p:sldId id="311" r:id="rId87"/>
    <p:sldId id="312" r:id="rId88"/>
    <p:sldId id="313" r:id="rId89"/>
    <p:sldId id="314" r:id="rId9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0000FF"/>
    <a:srgbClr val="008000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63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2.bin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4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8033" y="3048000"/>
            <a:ext cx="64181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Cooper Black" pitchFamily="18" charset="0"/>
              </a:rPr>
              <a:t>Covalent Bonding</a:t>
            </a:r>
            <a:endParaRPr lang="en-US" sz="5400" b="1" dirty="0"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533400"/>
            <a:ext cx="7924800" cy="833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smtClean="0"/>
              <a:t>2. Exchange of electrons between the two H atoms:</a:t>
            </a:r>
            <a:endParaRPr lang="en-US" sz="2800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8775" y="1762125"/>
            <a:ext cx="58388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3210877"/>
          <a:ext cx="8382000" cy="252374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276600"/>
                <a:gridCol w="2251954"/>
                <a:gridCol w="2853446"/>
              </a:tblGrid>
              <a:tr h="290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 dirty="0" smtClean="0">
                          <a:latin typeface="Andalus" pitchFamily="18" charset="-78"/>
                          <a:cs typeface="Andalus" pitchFamily="18" charset="-78"/>
                        </a:rPr>
                        <a:t>Type of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 dirty="0" smtClean="0">
                          <a:latin typeface="Andalus" pitchFamily="18" charset="-78"/>
                          <a:cs typeface="Andalus" pitchFamily="18" charset="-78"/>
                        </a:rPr>
                        <a:t>wavefunctions</a:t>
                      </a:r>
                      <a:endParaRPr lang="en-US" sz="2400" b="1" kern="0" dirty="0"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Andalus" pitchFamily="18" charset="-78"/>
                          <a:cs typeface="Andalus" pitchFamily="18" charset="-78"/>
                        </a:rPr>
                        <a:t>Energy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Andalus" pitchFamily="18" charset="-78"/>
                          <a:cs typeface="Andalus" pitchFamily="18" charset="-78"/>
                        </a:rPr>
                        <a:t>(kJmol‾</a:t>
                      </a:r>
                      <a:r>
                        <a:rPr lang="en-US" sz="2400" b="1" baseline="30000" dirty="0" smtClean="0">
                          <a:latin typeface="Andalus" pitchFamily="18" charset="-78"/>
                          <a:cs typeface="Andalus" pitchFamily="18" charset="-78"/>
                        </a:rPr>
                        <a:t>1</a:t>
                      </a:r>
                      <a:r>
                        <a:rPr lang="en-US" sz="2400" b="1" dirty="0">
                          <a:latin typeface="Andalus" pitchFamily="18" charset="-78"/>
                          <a:cs typeface="Andalus" pitchFamily="18" charset="-78"/>
                        </a:rPr>
                        <a:t>)</a:t>
                      </a:r>
                      <a:endParaRPr lang="en-US" sz="2400" b="1" dirty="0"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0" dirty="0" smtClean="0">
                          <a:latin typeface="Andalus" pitchFamily="18" charset="-78"/>
                          <a:cs typeface="Andalus" pitchFamily="18" charset="-78"/>
                        </a:rPr>
                        <a:t>Distance</a:t>
                      </a:r>
                      <a:r>
                        <a:rPr lang="en-US" sz="2400" b="1" kern="0" baseline="0" dirty="0" smtClean="0"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0" baseline="0" dirty="0" smtClean="0">
                          <a:latin typeface="Andalus" pitchFamily="18" charset="-78"/>
                          <a:cs typeface="Andalus" pitchFamily="18" charset="-78"/>
                        </a:rPr>
                        <a:t>(pm)</a:t>
                      </a:r>
                      <a:endParaRPr lang="en-US" sz="2400" b="1" kern="0" dirty="0" smtClean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</a:tr>
              <a:tr h="2908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Uncorrected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  <a:sym typeface="Symbol"/>
                        </a:rPr>
                        <a:t>=</a:t>
                      </a:r>
                      <a:r>
                        <a:rPr lang="en-US" sz="2400" baseline="-25000" dirty="0" smtClean="0">
                          <a:latin typeface="Andalus" pitchFamily="18" charset="-78"/>
                          <a:cs typeface="Andalus" pitchFamily="18" charset="-78"/>
                          <a:sym typeface="Symbol"/>
                        </a:rPr>
                        <a:t>A</a:t>
                      </a:r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  <a:sym typeface="Symbol"/>
                        </a:rPr>
                        <a:t></a:t>
                      </a:r>
                      <a:r>
                        <a:rPr lang="en-US" sz="2400" baseline="-25000" dirty="0" smtClean="0">
                          <a:latin typeface="Andalus" pitchFamily="18" charset="-78"/>
                          <a:cs typeface="Andalus" pitchFamily="18" charset="-78"/>
                          <a:sym typeface="Symbol"/>
                        </a:rPr>
                        <a:t>B</a:t>
                      </a:r>
                      <a:endParaRPr lang="en-US" sz="2400" baseline="-25000" dirty="0"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24</a:t>
                      </a:r>
                      <a:endParaRPr lang="en-US" sz="2400" dirty="0"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90</a:t>
                      </a:r>
                      <a:endParaRPr lang="en-US" sz="2400" dirty="0"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</a:tr>
              <a:tr h="2908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latin typeface="Andalus" pitchFamily="18" charset="-78"/>
                          <a:cs typeface="Andalus" pitchFamily="18" charset="-78"/>
                        </a:rPr>
                        <a:t>Heitler</a:t>
                      </a:r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-London</a:t>
                      </a:r>
                      <a:endParaRPr lang="en-US" sz="2400" dirty="0"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303</a:t>
                      </a:r>
                      <a:endParaRPr lang="en-US" sz="2400" dirty="0"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86.9</a:t>
                      </a:r>
                      <a:endParaRPr lang="en-US" sz="2400" dirty="0"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</a:tr>
              <a:tr h="2908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 smtClean="0">
                          <a:latin typeface="Garamond" pitchFamily="18" charset="0"/>
                          <a:cs typeface="Andalus" pitchFamily="18" charset="-78"/>
                        </a:rPr>
                        <a:t>Observed Values</a:t>
                      </a:r>
                      <a:endParaRPr lang="en-US" sz="2400" i="1" dirty="0">
                        <a:latin typeface="Garamond" pitchFamily="18" charset="0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 smtClean="0">
                          <a:latin typeface="Garamond" pitchFamily="18" charset="0"/>
                          <a:cs typeface="Andalus" pitchFamily="18" charset="-78"/>
                        </a:rPr>
                        <a:t>458.0</a:t>
                      </a:r>
                      <a:endParaRPr lang="en-US" sz="2400" i="1" dirty="0">
                        <a:latin typeface="Garamond" pitchFamily="18" charset="0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 smtClean="0">
                          <a:latin typeface="Garamond" pitchFamily="18" charset="0"/>
                          <a:cs typeface="Andalus" pitchFamily="18" charset="-78"/>
                        </a:rPr>
                        <a:t>74.1</a:t>
                      </a:r>
                      <a:endParaRPr lang="en-US" sz="2400" i="1" dirty="0">
                        <a:latin typeface="Garamond" pitchFamily="18" charset="0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57200"/>
            <a:ext cx="861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smtClean="0"/>
              <a:t>3. Addition of Shielding – The effective atomic number (</a:t>
            </a:r>
            <a:r>
              <a:rPr lang="en-US" sz="2800" b="1" i="1" dirty="0" smtClean="0"/>
              <a:t>Z</a:t>
            </a:r>
            <a:r>
              <a:rPr lang="en-US" sz="2800" dirty="0" smtClean="0"/>
              <a:t>*) in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is less than the </a:t>
            </a:r>
            <a:r>
              <a:rPr lang="en-US" sz="2800" b="1" i="1" dirty="0" smtClean="0"/>
              <a:t>Z</a:t>
            </a:r>
            <a:r>
              <a:rPr lang="en-US" sz="2800" dirty="0" smtClean="0"/>
              <a:t> in H atom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2976372"/>
          <a:ext cx="8382000" cy="343509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276600"/>
                <a:gridCol w="2251954"/>
                <a:gridCol w="2853446"/>
              </a:tblGrid>
              <a:tr h="290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0" dirty="0" smtClean="0">
                          <a:latin typeface="Andalus" pitchFamily="18" charset="-78"/>
                          <a:cs typeface="Andalus" pitchFamily="18" charset="-78"/>
                        </a:rPr>
                        <a:t>Type of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0" dirty="0" smtClean="0">
                          <a:latin typeface="Andalus" pitchFamily="18" charset="-78"/>
                          <a:cs typeface="Andalus" pitchFamily="18" charset="-78"/>
                        </a:rPr>
                        <a:t>wavefunctions</a:t>
                      </a:r>
                      <a:endParaRPr lang="en-US" sz="2800" b="1" kern="0" dirty="0"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latin typeface="Andalus" pitchFamily="18" charset="-78"/>
                          <a:cs typeface="Andalus" pitchFamily="18" charset="-78"/>
                        </a:rPr>
                        <a:t>Energy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latin typeface="Andalus" pitchFamily="18" charset="-78"/>
                          <a:cs typeface="Andalus" pitchFamily="18" charset="-78"/>
                        </a:rPr>
                        <a:t>(kJmol‾</a:t>
                      </a:r>
                      <a:r>
                        <a:rPr lang="en-US" sz="2800" b="1" baseline="30000" dirty="0" smtClean="0">
                          <a:latin typeface="Andalus" pitchFamily="18" charset="-78"/>
                          <a:cs typeface="Andalus" pitchFamily="18" charset="-78"/>
                        </a:rPr>
                        <a:t>1</a:t>
                      </a:r>
                      <a:r>
                        <a:rPr lang="en-US" sz="2800" b="1" dirty="0">
                          <a:latin typeface="Andalus" pitchFamily="18" charset="-78"/>
                          <a:cs typeface="Andalus" pitchFamily="18" charset="-78"/>
                        </a:rPr>
                        <a:t>)</a:t>
                      </a:r>
                      <a:endParaRPr lang="en-US" sz="2800" b="1" dirty="0"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0" dirty="0" smtClean="0">
                          <a:latin typeface="Andalus" pitchFamily="18" charset="-78"/>
                          <a:cs typeface="Andalus" pitchFamily="18" charset="-78"/>
                        </a:rPr>
                        <a:t>Distance</a:t>
                      </a:r>
                      <a:r>
                        <a:rPr lang="en-US" sz="2800" b="1" kern="0" baseline="0" dirty="0" smtClean="0"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0" baseline="0" dirty="0" smtClean="0">
                          <a:latin typeface="Andalus" pitchFamily="18" charset="-78"/>
                          <a:cs typeface="Andalus" pitchFamily="18" charset="-78"/>
                        </a:rPr>
                        <a:t>(pm)</a:t>
                      </a:r>
                      <a:endParaRPr lang="en-US" sz="2800" b="1" kern="0" dirty="0" smtClean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</a:tr>
              <a:tr h="2908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ndalus" pitchFamily="18" charset="-78"/>
                          <a:cs typeface="Andalus" pitchFamily="18" charset="-78"/>
                        </a:rPr>
                        <a:t>Uncorrected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ndalus" pitchFamily="18" charset="-78"/>
                          <a:cs typeface="Andalus" pitchFamily="18" charset="-78"/>
                          <a:sym typeface="Symbol"/>
                        </a:rPr>
                        <a:t>=</a:t>
                      </a:r>
                      <a:r>
                        <a:rPr lang="en-US" sz="2800" baseline="-25000" dirty="0" smtClean="0">
                          <a:latin typeface="Andalus" pitchFamily="18" charset="-78"/>
                          <a:cs typeface="Andalus" pitchFamily="18" charset="-78"/>
                          <a:sym typeface="Symbol"/>
                        </a:rPr>
                        <a:t>A</a:t>
                      </a:r>
                      <a:r>
                        <a:rPr lang="en-US" sz="2800" dirty="0" smtClean="0">
                          <a:latin typeface="Andalus" pitchFamily="18" charset="-78"/>
                          <a:cs typeface="Andalus" pitchFamily="18" charset="-78"/>
                          <a:sym typeface="Symbol"/>
                        </a:rPr>
                        <a:t></a:t>
                      </a:r>
                      <a:r>
                        <a:rPr lang="en-US" sz="2800" baseline="-25000" dirty="0" smtClean="0">
                          <a:latin typeface="Andalus" pitchFamily="18" charset="-78"/>
                          <a:cs typeface="Andalus" pitchFamily="18" charset="-78"/>
                          <a:sym typeface="Symbol"/>
                        </a:rPr>
                        <a:t>B</a:t>
                      </a:r>
                      <a:endParaRPr lang="en-US" sz="2800" baseline="-25000" dirty="0"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ndalus" pitchFamily="18" charset="-78"/>
                          <a:cs typeface="Andalus" pitchFamily="18" charset="-78"/>
                        </a:rPr>
                        <a:t>24</a:t>
                      </a:r>
                      <a:endParaRPr lang="en-US" sz="2800" dirty="0"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ndalus" pitchFamily="18" charset="-78"/>
                          <a:cs typeface="Andalus" pitchFamily="18" charset="-78"/>
                        </a:rPr>
                        <a:t>90</a:t>
                      </a:r>
                      <a:endParaRPr lang="en-US" sz="2800" dirty="0"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</a:tr>
              <a:tr h="2908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latin typeface="Andalus" pitchFamily="18" charset="-78"/>
                          <a:cs typeface="Andalus" pitchFamily="18" charset="-78"/>
                        </a:rPr>
                        <a:t>Heitler</a:t>
                      </a:r>
                      <a:r>
                        <a:rPr lang="en-US" sz="2800" dirty="0" smtClean="0">
                          <a:latin typeface="Andalus" pitchFamily="18" charset="-78"/>
                          <a:cs typeface="Andalus" pitchFamily="18" charset="-78"/>
                        </a:rPr>
                        <a:t>-London</a:t>
                      </a:r>
                      <a:endParaRPr lang="en-US" sz="2800" dirty="0"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ndalus" pitchFamily="18" charset="-78"/>
                          <a:cs typeface="Andalus" pitchFamily="18" charset="-78"/>
                        </a:rPr>
                        <a:t>303</a:t>
                      </a:r>
                      <a:endParaRPr lang="en-US" sz="2800" dirty="0"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ndalus" pitchFamily="18" charset="-78"/>
                          <a:cs typeface="Andalus" pitchFamily="18" charset="-78"/>
                        </a:rPr>
                        <a:t>86.9</a:t>
                      </a:r>
                      <a:endParaRPr lang="en-US" sz="2800" dirty="0"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</a:tr>
              <a:tr h="2908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ndalus" pitchFamily="18" charset="-78"/>
                          <a:cs typeface="Andalus" pitchFamily="18" charset="-78"/>
                        </a:rPr>
                        <a:t>Addition of Shielding</a:t>
                      </a:r>
                      <a:endParaRPr lang="en-US" sz="2800" dirty="0"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ndalus" pitchFamily="18" charset="-78"/>
                          <a:cs typeface="Andalus" pitchFamily="18" charset="-78"/>
                        </a:rPr>
                        <a:t>365</a:t>
                      </a:r>
                      <a:endParaRPr lang="en-US" sz="2800" dirty="0"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ndalus" pitchFamily="18" charset="-78"/>
                          <a:cs typeface="Andalus" pitchFamily="18" charset="-78"/>
                        </a:rPr>
                        <a:t>74.3</a:t>
                      </a:r>
                      <a:endParaRPr lang="en-US" sz="2800" dirty="0"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</a:tr>
              <a:tr h="2908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 smtClean="0">
                          <a:latin typeface="Garamond" pitchFamily="18" charset="0"/>
                          <a:cs typeface="Andalus" pitchFamily="18" charset="-78"/>
                        </a:rPr>
                        <a:t>Observed Values</a:t>
                      </a:r>
                      <a:endParaRPr lang="en-US" sz="2800" i="1" dirty="0">
                        <a:latin typeface="Garamond" pitchFamily="18" charset="0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 smtClean="0">
                          <a:latin typeface="Garamond" pitchFamily="18" charset="0"/>
                          <a:cs typeface="Andalus" pitchFamily="18" charset="-78"/>
                        </a:rPr>
                        <a:t>458.0</a:t>
                      </a:r>
                      <a:endParaRPr lang="en-US" sz="2800" i="1" dirty="0">
                        <a:latin typeface="Garamond" pitchFamily="18" charset="0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 smtClean="0">
                          <a:latin typeface="Garamond" pitchFamily="18" charset="0"/>
                          <a:cs typeface="Andalus" pitchFamily="18" charset="-78"/>
                        </a:rPr>
                        <a:t>74.1</a:t>
                      </a:r>
                      <a:endParaRPr lang="en-US" sz="2800" i="1" dirty="0">
                        <a:latin typeface="Garamond" pitchFamily="18" charset="0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57200"/>
            <a:ext cx="8686800" cy="1493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/>
              <a:t>4. Chances of finding both electrons in one H atom – ionic structures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3352800"/>
          <a:ext cx="8305800" cy="315468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793769"/>
                <a:gridCol w="2743430"/>
                <a:gridCol w="2768601"/>
              </a:tblGrid>
              <a:tr h="290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 smtClean="0">
                          <a:latin typeface="Andalus" pitchFamily="18" charset="-78"/>
                          <a:cs typeface="Andalus" pitchFamily="18" charset="-78"/>
                        </a:rPr>
                        <a:t>Type of wavefunctions</a:t>
                      </a:r>
                      <a:endParaRPr lang="en-US" sz="2000" b="1" kern="0" dirty="0"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Andalus" pitchFamily="18" charset="-78"/>
                          <a:cs typeface="Andalus" pitchFamily="18" charset="-78"/>
                        </a:rPr>
                        <a:t>Energy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Andalus" pitchFamily="18" charset="-78"/>
                          <a:cs typeface="Andalus" pitchFamily="18" charset="-78"/>
                        </a:rPr>
                        <a:t>(kJmol‾</a:t>
                      </a:r>
                      <a:r>
                        <a:rPr lang="en-US" sz="2000" b="1" baseline="30000" dirty="0" smtClean="0">
                          <a:latin typeface="Andalus" pitchFamily="18" charset="-78"/>
                          <a:cs typeface="Andalus" pitchFamily="18" charset="-78"/>
                        </a:rPr>
                        <a:t>1</a:t>
                      </a:r>
                      <a:r>
                        <a:rPr lang="en-US" sz="2000" b="1" dirty="0">
                          <a:latin typeface="Andalus" pitchFamily="18" charset="-78"/>
                          <a:cs typeface="Andalus" pitchFamily="18" charset="-78"/>
                        </a:rPr>
                        <a:t>)</a:t>
                      </a:r>
                      <a:endParaRPr lang="en-US" sz="2000" b="1" dirty="0"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0" dirty="0" smtClean="0">
                          <a:latin typeface="Andalus" pitchFamily="18" charset="-78"/>
                          <a:cs typeface="Andalus" pitchFamily="18" charset="-78"/>
                        </a:rPr>
                        <a:t>Distance</a:t>
                      </a:r>
                      <a:r>
                        <a:rPr lang="en-US" sz="2000" b="1" kern="0" baseline="0" dirty="0" smtClean="0"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0" baseline="0" dirty="0" smtClean="0">
                          <a:latin typeface="Andalus" pitchFamily="18" charset="-78"/>
                          <a:cs typeface="Andalus" pitchFamily="18" charset="-78"/>
                        </a:rPr>
                        <a:t>(pm)</a:t>
                      </a:r>
                      <a:endParaRPr lang="en-US" sz="2000" b="1" kern="0" dirty="0" smtClean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</a:tr>
              <a:tr h="2908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ndalus" pitchFamily="18" charset="-78"/>
                          <a:cs typeface="Andalus" pitchFamily="18" charset="-78"/>
                        </a:rPr>
                        <a:t>Uncorrected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ndalus" pitchFamily="18" charset="-78"/>
                          <a:cs typeface="Andalus" pitchFamily="18" charset="-78"/>
                          <a:sym typeface="Symbol"/>
                        </a:rPr>
                        <a:t>=</a:t>
                      </a:r>
                      <a:r>
                        <a:rPr lang="en-US" sz="2000" baseline="-25000" dirty="0" smtClean="0">
                          <a:latin typeface="Andalus" pitchFamily="18" charset="-78"/>
                          <a:cs typeface="Andalus" pitchFamily="18" charset="-78"/>
                          <a:sym typeface="Symbol"/>
                        </a:rPr>
                        <a:t>A</a:t>
                      </a:r>
                      <a:r>
                        <a:rPr lang="en-US" sz="2000" dirty="0" smtClean="0">
                          <a:latin typeface="Andalus" pitchFamily="18" charset="-78"/>
                          <a:cs typeface="Andalus" pitchFamily="18" charset="-78"/>
                          <a:sym typeface="Symbol"/>
                        </a:rPr>
                        <a:t></a:t>
                      </a:r>
                      <a:r>
                        <a:rPr lang="en-US" sz="2000" baseline="-25000" dirty="0" smtClean="0">
                          <a:latin typeface="Andalus" pitchFamily="18" charset="-78"/>
                          <a:cs typeface="Andalus" pitchFamily="18" charset="-78"/>
                          <a:sym typeface="Symbol"/>
                        </a:rPr>
                        <a:t>B</a:t>
                      </a:r>
                      <a:endParaRPr lang="en-US" sz="2000" baseline="-25000" dirty="0"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ndalus" pitchFamily="18" charset="-78"/>
                          <a:cs typeface="Andalus" pitchFamily="18" charset="-78"/>
                        </a:rPr>
                        <a:t>24</a:t>
                      </a:r>
                      <a:endParaRPr lang="en-US" sz="2000" dirty="0"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ndalus" pitchFamily="18" charset="-78"/>
                          <a:cs typeface="Andalus" pitchFamily="18" charset="-78"/>
                        </a:rPr>
                        <a:t>90</a:t>
                      </a:r>
                      <a:endParaRPr lang="en-US" sz="2000" dirty="0"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</a:tr>
              <a:tr h="2908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Andalus" pitchFamily="18" charset="-78"/>
                          <a:cs typeface="Andalus" pitchFamily="18" charset="-78"/>
                        </a:rPr>
                        <a:t>Heitler</a:t>
                      </a:r>
                      <a:r>
                        <a:rPr lang="en-US" sz="2000" dirty="0" smtClean="0">
                          <a:latin typeface="Andalus" pitchFamily="18" charset="-78"/>
                          <a:cs typeface="Andalus" pitchFamily="18" charset="-78"/>
                        </a:rPr>
                        <a:t>-London</a:t>
                      </a:r>
                      <a:endParaRPr lang="en-US" sz="2000" dirty="0"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ndalus" pitchFamily="18" charset="-78"/>
                          <a:cs typeface="Andalus" pitchFamily="18" charset="-78"/>
                        </a:rPr>
                        <a:t>303</a:t>
                      </a:r>
                      <a:endParaRPr lang="en-US" sz="2000" dirty="0"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ndalus" pitchFamily="18" charset="-78"/>
                          <a:cs typeface="Andalus" pitchFamily="18" charset="-78"/>
                        </a:rPr>
                        <a:t>86.9</a:t>
                      </a:r>
                      <a:endParaRPr lang="en-US" sz="2000" dirty="0"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</a:tr>
              <a:tr h="2908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ndalus" pitchFamily="18" charset="-78"/>
                          <a:cs typeface="Andalus" pitchFamily="18" charset="-78"/>
                        </a:rPr>
                        <a:t>Addition of Shielding</a:t>
                      </a:r>
                      <a:endParaRPr lang="en-US" sz="2000" dirty="0"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ndalus" pitchFamily="18" charset="-78"/>
                          <a:cs typeface="Andalus" pitchFamily="18" charset="-78"/>
                        </a:rPr>
                        <a:t>365</a:t>
                      </a:r>
                      <a:endParaRPr lang="en-US" sz="2000" dirty="0"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ndalus" pitchFamily="18" charset="-78"/>
                          <a:cs typeface="Andalus" pitchFamily="18" charset="-78"/>
                        </a:rPr>
                        <a:t>74.3</a:t>
                      </a:r>
                      <a:endParaRPr lang="en-US" sz="2000" dirty="0"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</a:tr>
              <a:tr h="2908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ndalus" pitchFamily="18" charset="-78"/>
                          <a:cs typeface="Andalus" pitchFamily="18" charset="-78"/>
                        </a:rPr>
                        <a:t>Addition of</a:t>
                      </a:r>
                      <a:r>
                        <a:rPr lang="en-US" sz="2000" baseline="0" dirty="0" smtClean="0">
                          <a:latin typeface="Andalus" pitchFamily="18" charset="-78"/>
                          <a:cs typeface="Andalus" pitchFamily="18" charset="-78"/>
                        </a:rPr>
                        <a:t> ionic contributions</a:t>
                      </a:r>
                      <a:endParaRPr lang="en-US" sz="2000" dirty="0"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ndalus" pitchFamily="18" charset="-78"/>
                          <a:cs typeface="Andalus" pitchFamily="18" charset="-78"/>
                        </a:rPr>
                        <a:t>388</a:t>
                      </a:r>
                      <a:endParaRPr lang="en-US" sz="2000" dirty="0"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ndalus" pitchFamily="18" charset="-78"/>
                          <a:cs typeface="Andalus" pitchFamily="18" charset="-78"/>
                        </a:rPr>
                        <a:t>74.9</a:t>
                      </a:r>
                      <a:endParaRPr lang="en-US" sz="2000" dirty="0"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</a:tr>
              <a:tr h="2908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 smtClean="0">
                          <a:latin typeface="Garamond" pitchFamily="18" charset="0"/>
                          <a:cs typeface="Andalus" pitchFamily="18" charset="-78"/>
                        </a:rPr>
                        <a:t>Observed Values</a:t>
                      </a:r>
                      <a:endParaRPr lang="en-US" sz="2000" i="1" dirty="0">
                        <a:latin typeface="Garamond" pitchFamily="18" charset="0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 smtClean="0">
                          <a:latin typeface="Garamond" pitchFamily="18" charset="0"/>
                          <a:cs typeface="Andalus" pitchFamily="18" charset="-78"/>
                        </a:rPr>
                        <a:t>458.0</a:t>
                      </a:r>
                      <a:endParaRPr lang="en-US" sz="2000" i="1" dirty="0">
                        <a:latin typeface="Garamond" pitchFamily="18" charset="0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 smtClean="0">
                          <a:latin typeface="Garamond" pitchFamily="18" charset="0"/>
                          <a:cs typeface="Andalus" pitchFamily="18" charset="-78"/>
                        </a:rPr>
                        <a:t>74.1</a:t>
                      </a:r>
                      <a:endParaRPr lang="en-US" sz="2000" i="1" dirty="0">
                        <a:latin typeface="Garamond" pitchFamily="18" charset="0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0"/>
            <a:ext cx="7924799" cy="54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838200"/>
            <a:ext cx="644264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09600"/>
            <a:ext cx="7758113" cy="626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34108" y="1295400"/>
            <a:ext cx="1723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Garamond" pitchFamily="18" charset="0"/>
              </a:rPr>
              <a:t>Covalent structure</a:t>
            </a:r>
            <a:endParaRPr lang="en-US" sz="2000" i="1" dirty="0">
              <a:latin typeface="Garamon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1219200"/>
            <a:ext cx="2710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latin typeface="Garamond" pitchFamily="18" charset="0"/>
              </a:rPr>
              <a:t>I o n </a:t>
            </a:r>
            <a:r>
              <a:rPr lang="en-US" sz="2400" i="1" dirty="0" err="1" smtClean="0">
                <a:latin typeface="Garamond" pitchFamily="18" charset="0"/>
              </a:rPr>
              <a:t>i</a:t>
            </a:r>
            <a:r>
              <a:rPr lang="en-US" sz="2400" i="1" dirty="0" smtClean="0">
                <a:latin typeface="Garamond" pitchFamily="18" charset="0"/>
              </a:rPr>
              <a:t> c s t r u c t u r e s</a:t>
            </a:r>
            <a:endParaRPr lang="en-US" sz="2400" i="1" dirty="0">
              <a:latin typeface="Garamond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69635" name="Equation" r:id="rId4" imgW="114120" imgH="21564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69637" name="Equation" r:id="rId5" imgW="114120" imgH="215640" progId="Equation.3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304800" y="2057400"/>
            <a:ext cx="7239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 smtClean="0"/>
              <a:t>The wave function for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can be written as: </a:t>
            </a:r>
            <a:endParaRPr lang="en-US" sz="2800" dirty="0"/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2741" y="3352800"/>
            <a:ext cx="8758859" cy="447675"/>
          </a:xfrm>
          <a:prstGeom prst="rect">
            <a:avLst/>
          </a:prstGeom>
          <a:noFill/>
        </p:spPr>
      </p:pic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964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9644" name="Picture 1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4267200"/>
            <a:ext cx="5770418" cy="533400"/>
          </a:xfrm>
          <a:prstGeom prst="rect">
            <a:avLst/>
          </a:prstGeom>
          <a:noFill/>
        </p:spPr>
      </p:pic>
      <p:sp>
        <p:nvSpPr>
          <p:cNvPr id="6964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9646" name="Picture 1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32858" y="5353050"/>
            <a:ext cx="4325216" cy="51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533400"/>
            <a:ext cx="2482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Resonance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76400"/>
            <a:ext cx="7758113" cy="626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62000" y="2438400"/>
            <a:ext cx="1723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Garamond" pitchFamily="18" charset="0"/>
              </a:rPr>
              <a:t>Covalent structure</a:t>
            </a:r>
            <a:endParaRPr lang="en-US" sz="2000" i="1" dirty="0">
              <a:latin typeface="Garamon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1600" y="2362200"/>
            <a:ext cx="2710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latin typeface="Garamond" pitchFamily="18" charset="0"/>
              </a:rPr>
              <a:t>I o n </a:t>
            </a:r>
            <a:r>
              <a:rPr lang="en-US" sz="2400" i="1" dirty="0" err="1" smtClean="0">
                <a:latin typeface="Garamond" pitchFamily="18" charset="0"/>
              </a:rPr>
              <a:t>i</a:t>
            </a:r>
            <a:r>
              <a:rPr lang="en-US" sz="2400" i="1" dirty="0" smtClean="0">
                <a:latin typeface="Garamond" pitchFamily="18" charset="0"/>
              </a:rPr>
              <a:t> c s t r u c t u r e s</a:t>
            </a:r>
            <a:endParaRPr lang="en-US" sz="2400" i="1" dirty="0">
              <a:latin typeface="Garamon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3276600"/>
            <a:ext cx="7848600" cy="2755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800" dirty="0" smtClean="0">
                <a:latin typeface="Gill Sans MT" pitchFamily="34" charset="0"/>
              </a:rPr>
              <a:t>It is possible to draw more than one valid Lewis structure for a molecule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800" dirty="0" smtClean="0">
                <a:latin typeface="Gill Sans MT" pitchFamily="34" charset="0"/>
              </a:rPr>
              <a:t>In such cases, the true bonding can be considered as a </a:t>
            </a:r>
            <a:r>
              <a:rPr lang="en-US" sz="2800" i="1" dirty="0" smtClean="0">
                <a:latin typeface="Gill Sans MT" pitchFamily="34" charset="0"/>
              </a:rPr>
              <a:t>resonance hybrid of the different </a:t>
            </a:r>
            <a:r>
              <a:rPr lang="en-US" sz="2800" dirty="0" smtClean="0">
                <a:latin typeface="Gill Sans MT" pitchFamily="34" charset="0"/>
              </a:rPr>
              <a:t>canonical forms</a:t>
            </a:r>
            <a:endParaRPr lang="en-US" sz="280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533400"/>
            <a:ext cx="570232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2895600"/>
            <a:ext cx="3815121" cy="52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aphicFrame>
        <p:nvGraphicFramePr>
          <p:cNvPr id="96262" name="Object 6"/>
          <p:cNvGraphicFramePr>
            <a:graphicFrameLocks noChangeAspect="1"/>
          </p:cNvGraphicFramePr>
          <p:nvPr/>
        </p:nvGraphicFramePr>
        <p:xfrm>
          <a:off x="2895600" y="4062413"/>
          <a:ext cx="3000219" cy="2185987"/>
        </p:xfrm>
        <a:graphic>
          <a:graphicData uri="http://schemas.openxmlformats.org/presentationml/2006/ole">
            <p:oleObj spid="_x0000_s96262" name="CS ChemDraw Drawing" r:id="rId5" imgW="1187640" imgH="865440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38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dirty="0" smtClean="0"/>
              <a:t>Resonance has two main effects:</a:t>
            </a:r>
          </a:p>
          <a:p>
            <a:pPr algn="just">
              <a:lnSpc>
                <a:spcPct val="200000"/>
              </a:lnSpc>
            </a:pPr>
            <a:r>
              <a:rPr lang="en-US" sz="3200" b="1" dirty="0" smtClean="0">
                <a:solidFill>
                  <a:srgbClr val="FF0000"/>
                </a:solidFill>
              </a:rPr>
              <a:t>• Resonance averages the bond characteristics over the molecule</a:t>
            </a:r>
          </a:p>
          <a:p>
            <a:pPr algn="just">
              <a:lnSpc>
                <a:spcPct val="200000"/>
              </a:lnSpc>
            </a:pPr>
            <a:r>
              <a:rPr lang="en-US" sz="3200" dirty="0" smtClean="0"/>
              <a:t>• </a:t>
            </a:r>
            <a:r>
              <a:rPr lang="en-US" sz="3200" b="1" dirty="0" smtClean="0">
                <a:solidFill>
                  <a:srgbClr val="002060"/>
                </a:solidFill>
              </a:rPr>
              <a:t>The energy of a resonance hybrid structure is lower than that of any single contributing structure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6548537"/>
            <a:ext cx="1524000" cy="30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7156" y="6477000"/>
            <a:ext cx="1986844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2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762000"/>
            <a:ext cx="4724400" cy="208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3429000"/>
            <a:ext cx="7201071" cy="219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91490"/>
            <a:ext cx="838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7030A0"/>
                </a:solidFill>
              </a:rPr>
              <a:t> The contribution of a canonical structure to the hybrid is inversely proportional to its energy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FF"/>
                </a:solidFill>
              </a:rPr>
              <a:t> High energy, unstable structures contribute very little</a:t>
            </a:r>
          </a:p>
          <a:p>
            <a:pPr algn="just">
              <a:lnSpc>
                <a:spcPct val="150000"/>
              </a:lnSpc>
            </a:pPr>
            <a:endParaRPr lang="en-US" sz="2800" b="1" dirty="0" smtClean="0"/>
          </a:p>
          <a:p>
            <a:pPr algn="just">
              <a:lnSpc>
                <a:spcPct val="150000"/>
              </a:lnSpc>
            </a:pPr>
            <a:endParaRPr lang="en-US" sz="2800" b="1" dirty="0" smtClean="0"/>
          </a:p>
          <a:p>
            <a:pPr algn="just">
              <a:lnSpc>
                <a:spcPct val="150000"/>
              </a:lnSpc>
            </a:pPr>
            <a:endParaRPr lang="en-US" sz="2800" b="1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CC0066"/>
                </a:solidFill>
              </a:rPr>
              <a:t> </a:t>
            </a:r>
            <a:r>
              <a:rPr lang="en-US" sz="2800" b="1" dirty="0" smtClean="0">
                <a:solidFill>
                  <a:srgbClr val="CC0066"/>
                </a:solidFill>
              </a:rPr>
              <a:t>For resonance to be appreciable, the energies of the contributing structures must be comparable (</a:t>
            </a:r>
            <a:r>
              <a:rPr lang="en-US" sz="2800" b="1" dirty="0" err="1" smtClean="0">
                <a:solidFill>
                  <a:srgbClr val="CC0066"/>
                </a:solidFill>
              </a:rPr>
              <a:t>eg</a:t>
            </a:r>
            <a:r>
              <a:rPr lang="en-US" sz="2800" b="1" dirty="0" smtClean="0">
                <a:solidFill>
                  <a:srgbClr val="CC0066"/>
                </a:solidFill>
              </a:rPr>
              <a:t>. Carbonate anion)</a:t>
            </a:r>
            <a:endParaRPr lang="en-US" sz="2800" b="1" dirty="0">
              <a:solidFill>
                <a:srgbClr val="CC0066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734508"/>
            <a:ext cx="5757832" cy="1493975"/>
          </a:xfrm>
          <a:prstGeom prst="rect">
            <a:avLst/>
          </a:prstGeom>
          <a:noFill/>
          <a:ln w="9525" cap="rnd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381000"/>
            <a:ext cx="40655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Eras Bold ITC" pitchFamily="34" charset="0"/>
              </a:rPr>
              <a:t>Valence Bond Theory</a:t>
            </a:r>
            <a:endParaRPr lang="en-US" sz="2800" dirty="0">
              <a:solidFill>
                <a:srgbClr val="FF0000"/>
              </a:solidFill>
              <a:latin typeface="Eras Bold IT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990600"/>
            <a:ext cx="777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smtClean="0">
                <a:solidFill>
                  <a:srgbClr val="7030A0"/>
                </a:solidFill>
                <a:latin typeface="Garamond" pitchFamily="18" charset="0"/>
              </a:rPr>
              <a:t>The first quantum mechanical model of chemical bonding, known as valence bond theory (VBT), which was first developed by the German duo </a:t>
            </a:r>
            <a:r>
              <a:rPr lang="en-US" sz="2800" b="1" dirty="0" err="1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Heitler</a:t>
            </a:r>
            <a:r>
              <a:rPr lang="en-US" sz="2800" i="1" dirty="0" smtClean="0">
                <a:solidFill>
                  <a:srgbClr val="7030A0"/>
                </a:solidFill>
                <a:latin typeface="Garamond" pitchFamily="18" charset="0"/>
              </a:rPr>
              <a:t> and </a:t>
            </a:r>
            <a:r>
              <a:rPr lang="en-US" sz="28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London</a:t>
            </a:r>
            <a:r>
              <a:rPr lang="en-US" sz="2800" i="1" dirty="0" smtClean="0">
                <a:solidFill>
                  <a:srgbClr val="7030A0"/>
                </a:solidFill>
                <a:latin typeface="Garamond" pitchFamily="18" charset="0"/>
              </a:rPr>
              <a:t> and later popularized by </a:t>
            </a:r>
            <a:r>
              <a:rPr lang="en-US" sz="2800" b="1" dirty="0" err="1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Linus</a:t>
            </a:r>
            <a:r>
              <a:rPr lang="en-US" sz="28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 Pauling </a:t>
            </a:r>
            <a:r>
              <a:rPr lang="en-US" sz="2800" i="1" dirty="0" smtClean="0">
                <a:solidFill>
                  <a:srgbClr val="7030A0"/>
                </a:solidFill>
                <a:latin typeface="Garamond" pitchFamily="18" charset="0"/>
              </a:rPr>
              <a:t>and </a:t>
            </a:r>
            <a:r>
              <a:rPr lang="en-US" sz="28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Slater</a:t>
            </a:r>
            <a:r>
              <a:rPr lang="en-US" sz="2800" i="1" dirty="0" smtClean="0">
                <a:solidFill>
                  <a:srgbClr val="7030A0"/>
                </a:solidFill>
                <a:latin typeface="Garamond" pitchFamily="18" charset="0"/>
              </a:rPr>
              <a:t>.</a:t>
            </a:r>
            <a:endParaRPr lang="en-US" sz="2800" i="1" dirty="0">
              <a:solidFill>
                <a:srgbClr val="7030A0"/>
              </a:solidFill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494544"/>
            <a:ext cx="8229600" cy="2556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smtClean="0">
                <a:solidFill>
                  <a:srgbClr val="0000FF"/>
                </a:solidFill>
              </a:rPr>
              <a:t>VBT is a localized bonding model that expands on the Lewis concept of </a:t>
            </a:r>
            <a:r>
              <a:rPr lang="en-US" sz="2800" b="1" dirty="0" smtClean="0">
                <a:solidFill>
                  <a:srgbClr val="0000FF"/>
                </a:solidFill>
              </a:rPr>
              <a:t>electron pairs </a:t>
            </a:r>
            <a:r>
              <a:rPr lang="en-US" sz="2800" dirty="0" smtClean="0">
                <a:solidFill>
                  <a:srgbClr val="0000FF"/>
                </a:solidFill>
              </a:rPr>
              <a:t>serving as the “</a:t>
            </a:r>
            <a:r>
              <a:rPr lang="en-US" sz="2800" dirty="0" smtClean="0">
                <a:solidFill>
                  <a:srgbClr val="0000FF"/>
                </a:solidFill>
                <a:latin typeface="Eras Bold ITC" pitchFamily="34" charset="0"/>
              </a:rPr>
              <a:t>glue</a:t>
            </a:r>
            <a:r>
              <a:rPr lang="en-US" sz="2800" dirty="0" smtClean="0">
                <a:solidFill>
                  <a:srgbClr val="0000FF"/>
                </a:solidFill>
              </a:rPr>
              <a:t>” that holds the nuclei together in chemical bonds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981200"/>
            <a:ext cx="8077200" cy="1695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 smtClean="0"/>
              <a:t>1. The proposed canonical structure should have a maximum number of bonds</a:t>
            </a:r>
            <a:endParaRPr lang="en-US" sz="2800" dirty="0"/>
          </a:p>
        </p:txBody>
      </p:sp>
      <p:graphicFrame>
        <p:nvGraphicFramePr>
          <p:cNvPr id="98309" name="Object 5"/>
          <p:cNvGraphicFramePr>
            <a:graphicFrameLocks noChangeAspect="1"/>
          </p:cNvGraphicFramePr>
          <p:nvPr/>
        </p:nvGraphicFramePr>
        <p:xfrm>
          <a:off x="2057400" y="4038600"/>
          <a:ext cx="4767501" cy="1481137"/>
        </p:xfrm>
        <a:graphic>
          <a:graphicData uri="http://schemas.openxmlformats.org/presentationml/2006/ole">
            <p:oleObj spid="_x0000_s98309" name="CS ChemDraw Drawing" r:id="rId3" imgW="2661480" imgH="826920" progId="ChemDraw.Document.6.0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43200" y="990600"/>
            <a:ext cx="3479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Rules of Resonance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09600"/>
            <a:ext cx="8229600" cy="3418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 smtClean="0"/>
              <a:t>2. The proposed canonical structures must be consistent with the location of the atoms in the actual molecule – </a:t>
            </a:r>
            <a:r>
              <a:rPr lang="en-US" sz="2800" dirty="0" err="1" smtClean="0"/>
              <a:t>Tautomers</a:t>
            </a:r>
            <a:r>
              <a:rPr lang="en-US" sz="2800" dirty="0" smtClean="0"/>
              <a:t> are not possible resonance structures </a:t>
            </a:r>
            <a:endParaRPr lang="en-US" sz="2800" dirty="0"/>
          </a:p>
        </p:txBody>
      </p:sp>
      <p:graphicFrame>
        <p:nvGraphicFramePr>
          <p:cNvPr id="99330" name="Object 2"/>
          <p:cNvGraphicFramePr>
            <a:graphicFrameLocks noChangeAspect="1"/>
          </p:cNvGraphicFramePr>
          <p:nvPr/>
        </p:nvGraphicFramePr>
        <p:xfrm>
          <a:off x="609600" y="4470870"/>
          <a:ext cx="1600200" cy="1774718"/>
        </p:xfrm>
        <a:graphic>
          <a:graphicData uri="http://schemas.openxmlformats.org/presentationml/2006/ole">
            <p:oleObj spid="_x0000_s99330" name="CS ChemDraw Drawing" r:id="rId3" imgW="946080" imgH="1049400" progId="ChemDraw.Document.6.0">
              <p:embed/>
            </p:oleObj>
          </a:graphicData>
        </a:graphic>
      </p:graphicFrame>
      <p:graphicFrame>
        <p:nvGraphicFramePr>
          <p:cNvPr id="99331" name="Object 3"/>
          <p:cNvGraphicFramePr>
            <a:graphicFrameLocks noChangeAspect="1"/>
          </p:cNvGraphicFramePr>
          <p:nvPr/>
        </p:nvGraphicFramePr>
        <p:xfrm>
          <a:off x="2743200" y="5105400"/>
          <a:ext cx="1863416" cy="1066800"/>
        </p:xfrm>
        <a:graphic>
          <a:graphicData uri="http://schemas.openxmlformats.org/presentationml/2006/ole">
            <p:oleObj spid="_x0000_s99331" name="CS ChemDraw Drawing" r:id="rId4" imgW="1061640" imgH="607320" progId="ChemDraw.Document.6.0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86400" y="5105400"/>
            <a:ext cx="28520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>
                <a:latin typeface="Garamond" pitchFamily="18" charset="0"/>
              </a:rPr>
              <a:t>These two structures are</a:t>
            </a:r>
          </a:p>
          <a:p>
            <a:pPr algn="ctr"/>
            <a:r>
              <a:rPr lang="en-US" sz="2000" i="1" dirty="0" err="1" smtClean="0">
                <a:latin typeface="Garamond" pitchFamily="18" charset="0"/>
              </a:rPr>
              <a:t>tautomers</a:t>
            </a:r>
            <a:r>
              <a:rPr lang="en-US" sz="2000" i="1" dirty="0" smtClean="0">
                <a:latin typeface="Garamond" pitchFamily="18" charset="0"/>
              </a:rPr>
              <a:t> - not resonance forms</a:t>
            </a:r>
            <a:endParaRPr lang="en-US" sz="2000" i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981200"/>
            <a:ext cx="6780999" cy="947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aphicFrame>
        <p:nvGraphicFramePr>
          <p:cNvPr id="100355" name="Object 3"/>
          <p:cNvGraphicFramePr>
            <a:graphicFrameLocks noChangeAspect="1"/>
          </p:cNvGraphicFramePr>
          <p:nvPr/>
        </p:nvGraphicFramePr>
        <p:xfrm>
          <a:off x="3429000" y="4953000"/>
          <a:ext cx="1725613" cy="1114297"/>
        </p:xfrm>
        <a:graphic>
          <a:graphicData uri="http://schemas.openxmlformats.org/presentationml/2006/ole">
            <p:oleObj spid="_x0000_s100355" name="CS ChemDraw Drawing" r:id="rId4" imgW="708480" imgH="456480" progId="ChemDraw.Document.6.0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52600" y="762000"/>
            <a:ext cx="5774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Three possible resonance structures for 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O: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429000"/>
            <a:ext cx="777240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smtClean="0"/>
              <a:t>But the following is not a possible candidate as the bond angles in it are different: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8534400" cy="3788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dirty="0" smtClean="0"/>
              <a:t>3. Distribution of formal charges in a contributing structure must be reasonable</a:t>
            </a:r>
          </a:p>
          <a:p>
            <a:pPr algn="ctr">
              <a:lnSpc>
                <a:spcPct val="200000"/>
              </a:lnSpc>
            </a:pPr>
            <a:r>
              <a:rPr lang="en-US" sz="2800" i="1" dirty="0" smtClean="0">
                <a:latin typeface="Gill Sans MT" pitchFamily="34" charset="0"/>
              </a:rPr>
              <a:t>Canonical forms in which adjacent like charges appear </a:t>
            </a:r>
          </a:p>
          <a:p>
            <a:pPr algn="ctr">
              <a:lnSpc>
                <a:spcPct val="200000"/>
              </a:lnSpc>
            </a:pPr>
            <a:r>
              <a:rPr lang="en-US" sz="2800" i="1" dirty="0" smtClean="0">
                <a:latin typeface="Gill Sans MT" pitchFamily="34" charset="0"/>
              </a:rPr>
              <a:t>will be unstable: </a:t>
            </a:r>
            <a:endParaRPr lang="en-US" sz="2800" i="1" dirty="0">
              <a:latin typeface="Gill Sans MT" pitchFamily="34" charset="0"/>
            </a:endParaRPr>
          </a:p>
        </p:txBody>
      </p:sp>
      <p:graphicFrame>
        <p:nvGraphicFramePr>
          <p:cNvPr id="101378" name="Object 2"/>
          <p:cNvGraphicFramePr>
            <a:graphicFrameLocks noChangeAspect="1"/>
          </p:cNvGraphicFramePr>
          <p:nvPr/>
        </p:nvGraphicFramePr>
        <p:xfrm>
          <a:off x="2743200" y="4733925"/>
          <a:ext cx="4189149" cy="676275"/>
        </p:xfrm>
        <a:graphic>
          <a:graphicData uri="http://schemas.openxmlformats.org/presentationml/2006/ole">
            <p:oleObj spid="_x0000_s101378" name="CS ChemDraw Drawing" r:id="rId3" imgW="1770480" imgH="285120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0"/>
            <a:ext cx="8153400" cy="1695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smtClean="0"/>
              <a:t>When placing opposite charges on adjacent atoms </a:t>
            </a:r>
          </a:p>
          <a:p>
            <a:pPr algn="ctr">
              <a:lnSpc>
                <a:spcPct val="200000"/>
              </a:lnSpc>
            </a:pPr>
            <a:r>
              <a:rPr lang="en-US" sz="2800" dirty="0" smtClean="0"/>
              <a:t>– remember their electronegativity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685800" y="5486330"/>
            <a:ext cx="7924800" cy="1222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dirty="0" smtClean="0">
                <a:latin typeface="Gill Sans MT" pitchFamily="34" charset="0"/>
              </a:rPr>
              <a:t>Placement of adjacent charges of opposite sign will be more favorable than when these charges are separated</a:t>
            </a:r>
            <a:endParaRPr lang="en-US" sz="2600" dirty="0">
              <a:latin typeface="Gill Sans MT" pitchFamily="34" charset="0"/>
            </a:endParaRPr>
          </a:p>
        </p:txBody>
      </p:sp>
      <p:graphicFrame>
        <p:nvGraphicFramePr>
          <p:cNvPr id="160770" name="Object 2"/>
          <p:cNvGraphicFramePr>
            <a:graphicFrameLocks noChangeAspect="1"/>
          </p:cNvGraphicFramePr>
          <p:nvPr/>
        </p:nvGraphicFramePr>
        <p:xfrm>
          <a:off x="2514601" y="2012881"/>
          <a:ext cx="4190999" cy="3243867"/>
        </p:xfrm>
        <a:graphic>
          <a:graphicData uri="http://schemas.openxmlformats.org/presentationml/2006/ole">
            <p:oleObj spid="_x0000_s160770" name="CS ChemDraw Drawing" r:id="rId3" imgW="2760120" imgH="2137320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8229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dirty="0" smtClean="0"/>
              <a:t>4. There must be the same number of unpaired electrons (if any) in all structures</a:t>
            </a: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657600"/>
            <a:ext cx="327263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609600"/>
            <a:ext cx="45981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/>
              <a:t>Formal Charge (FC)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304800" y="2133600"/>
            <a:ext cx="8534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smtClean="0"/>
              <a:t>Formal charge – the charge that an atom in a molecule would have if all of the atoms had the same electronegativity </a:t>
            </a:r>
          </a:p>
          <a:p>
            <a:pPr algn="ctr">
              <a:lnSpc>
                <a:spcPct val="200000"/>
              </a:lnSpc>
            </a:pPr>
            <a:r>
              <a:rPr lang="en-US" sz="2800" i="1" dirty="0" smtClean="0">
                <a:latin typeface="Garamond" pitchFamily="18" charset="0"/>
              </a:rPr>
              <a:t>That is if all the electrons are assumed to be shared equally by the constituting atoms</a:t>
            </a:r>
            <a:endParaRPr lang="en-US" sz="2800" i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0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08" name="Rectangle 8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1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3609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1676400"/>
            <a:ext cx="3562350" cy="819150"/>
          </a:xfrm>
          <a:prstGeom prst="rect">
            <a:avLst/>
          </a:prstGeom>
          <a:noFill/>
        </p:spPr>
      </p:pic>
      <p:sp>
        <p:nvSpPr>
          <p:cNvPr id="153611" name="Rectangle 11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13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3612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3276600"/>
            <a:ext cx="4838700" cy="1104900"/>
          </a:xfrm>
          <a:prstGeom prst="rect">
            <a:avLst/>
          </a:prstGeom>
          <a:noFill/>
        </p:spPr>
      </p:pic>
      <p:sp>
        <p:nvSpPr>
          <p:cNvPr id="153614" name="Rectangle 14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84010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752850"/>
            <a:ext cx="23526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25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819650"/>
            <a:ext cx="46196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258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5581650"/>
            <a:ext cx="4267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258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5200650"/>
            <a:ext cx="20193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76400"/>
            <a:ext cx="68484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4191000"/>
            <a:ext cx="69437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81000"/>
            <a:ext cx="942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01749"/>
            <a:ext cx="83058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According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to valence bond theory, atoms </a:t>
            </a:r>
            <a:r>
              <a:rPr lang="en-US" sz="2400" b="1" u="sng" dirty="0" smtClean="0">
                <a:solidFill>
                  <a:srgbClr val="FF0000"/>
                </a:solidFill>
                <a:latin typeface="+mj-lt"/>
              </a:rPr>
              <a:t>share electrons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when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their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atomic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orbitals overlap</a:t>
            </a:r>
            <a:endParaRPr lang="en-US" sz="2400" b="1" dirty="0" smtClean="0">
              <a:solidFill>
                <a:srgbClr val="FF0000"/>
              </a:solidFill>
              <a:latin typeface="+mj-lt"/>
            </a:endParaRPr>
          </a:p>
          <a:p>
            <a:pPr algn="just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8000"/>
                </a:solidFill>
                <a:latin typeface="+mj-lt"/>
              </a:rPr>
              <a:t> Each </a:t>
            </a:r>
            <a:r>
              <a:rPr lang="en-US" sz="2400" b="1" dirty="0" smtClean="0">
                <a:solidFill>
                  <a:srgbClr val="008000"/>
                </a:solidFill>
                <a:latin typeface="+mj-lt"/>
              </a:rPr>
              <a:t>of the overlapping atomic orbitals must contain a single, unpaired electron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7030A0"/>
                </a:solidFill>
                <a:latin typeface="+mj-lt"/>
              </a:rPr>
              <a:t> Furthermore</a:t>
            </a:r>
            <a:r>
              <a:rPr lang="en-US" sz="2400" b="1" dirty="0" smtClean="0">
                <a:solidFill>
                  <a:srgbClr val="7030A0"/>
                </a:solidFill>
                <a:latin typeface="+mj-lt"/>
              </a:rPr>
              <a:t>, the two electrons shared by the bonded atoms must have opposite spins 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C0066"/>
                </a:solidFill>
                <a:latin typeface="+mj-lt"/>
              </a:rPr>
              <a:t> The </a:t>
            </a:r>
            <a:r>
              <a:rPr lang="en-US" sz="2400" b="1" dirty="0" smtClean="0">
                <a:solidFill>
                  <a:srgbClr val="CC0066"/>
                </a:solidFill>
                <a:latin typeface="+mj-lt"/>
              </a:rPr>
              <a:t>nuclei of both atoms are attracted to the shared pair of electrons. </a:t>
            </a:r>
            <a:r>
              <a:rPr lang="en-US" sz="2400" b="1" dirty="0" smtClean="0">
                <a:solidFill>
                  <a:srgbClr val="CC0066"/>
                </a:solidFill>
                <a:latin typeface="Arial Rounded MT Bold" pitchFamily="34" charset="0"/>
              </a:rPr>
              <a:t>It is this mutual attraction for the shared electrons that holds the atoms together</a:t>
            </a:r>
            <a:endParaRPr lang="en-US" sz="2400" b="1" dirty="0">
              <a:solidFill>
                <a:srgbClr val="CC0066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590800"/>
            <a:ext cx="33205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Hybridization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735274"/>
            <a:ext cx="7848600" cy="21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429000"/>
            <a:ext cx="590430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150" y="2247900"/>
            <a:ext cx="75057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2676525"/>
            <a:ext cx="76009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257800"/>
            <a:ext cx="2895600" cy="138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53" y="660694"/>
            <a:ext cx="4458347" cy="116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723" y="2190750"/>
            <a:ext cx="4116677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909731"/>
            <a:ext cx="4572000" cy="472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94" y="390525"/>
            <a:ext cx="7849706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62028"/>
            <a:ext cx="4633913" cy="644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2489952"/>
          <a:ext cx="8381999" cy="3733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828800"/>
                <a:gridCol w="1905000"/>
                <a:gridCol w="2362200"/>
                <a:gridCol w="2285999"/>
              </a:tblGrid>
              <a:tr h="7707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 dirty="0" smtClean="0">
                          <a:latin typeface="Gill Sans MT" pitchFamily="34" charset="0"/>
                          <a:cs typeface="Andalus" pitchFamily="18" charset="-78"/>
                        </a:rPr>
                        <a:t>Molecule</a:t>
                      </a:r>
                      <a:endParaRPr lang="en-US" sz="2400" b="1" kern="0" dirty="0">
                        <a:latin typeface="Gill Sans MT" pitchFamily="34" charset="0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Gill Sans MT" pitchFamily="34" charset="0"/>
                          <a:cs typeface="Andalus" pitchFamily="18" charset="-78"/>
                        </a:rPr>
                        <a:t>Hybridization</a:t>
                      </a:r>
                      <a:endParaRPr lang="en-US" sz="2000" b="1" dirty="0">
                        <a:latin typeface="Gill Sans MT" pitchFamily="34" charset="0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0" dirty="0" smtClean="0">
                          <a:latin typeface="Gill Sans MT" pitchFamily="34" charset="0"/>
                          <a:cs typeface="Andalus" pitchFamily="18" charset="-78"/>
                        </a:rPr>
                        <a:t>C-H Bond</a:t>
                      </a:r>
                      <a:r>
                        <a:rPr lang="en-US" sz="2000" b="1" kern="0" baseline="0" dirty="0" smtClean="0">
                          <a:latin typeface="Gill Sans MT" pitchFamily="34" charset="0"/>
                          <a:cs typeface="Andalus" pitchFamily="18" charset="-78"/>
                        </a:rPr>
                        <a:t> Energy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Gill Sans MT" pitchFamily="34" charset="0"/>
                          <a:cs typeface="Andalus" pitchFamily="18" charset="-78"/>
                        </a:rPr>
                        <a:t>(kJmol‾</a:t>
                      </a:r>
                      <a:r>
                        <a:rPr lang="en-US" sz="2000" b="1" baseline="30000" dirty="0" smtClean="0">
                          <a:latin typeface="Gill Sans MT" pitchFamily="34" charset="0"/>
                          <a:cs typeface="Andalus" pitchFamily="18" charset="-78"/>
                        </a:rPr>
                        <a:t>1</a:t>
                      </a:r>
                      <a:r>
                        <a:rPr lang="en-US" sz="2000" b="1" dirty="0" smtClean="0">
                          <a:latin typeface="Gill Sans MT" pitchFamily="34" charset="0"/>
                          <a:cs typeface="Andalus" pitchFamily="18" charset="-78"/>
                        </a:rPr>
                        <a:t>)</a:t>
                      </a:r>
                      <a:endParaRPr lang="en-US" sz="2000" b="1" dirty="0">
                        <a:latin typeface="Gill Sans MT" pitchFamily="34" charset="0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Gill Sans MT" pitchFamily="34" charset="0"/>
                          <a:ea typeface="Times New Roman"/>
                          <a:cs typeface="Andalus" pitchFamily="18" charset="-78"/>
                        </a:rPr>
                        <a:t>C-H Bond Length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Gill Sans MT" pitchFamily="34" charset="0"/>
                          <a:ea typeface="Times New Roman"/>
                          <a:cs typeface="Andalus" pitchFamily="18" charset="-78"/>
                        </a:rPr>
                        <a:t>(pm)</a:t>
                      </a:r>
                      <a:endParaRPr lang="en-US" sz="2000" b="1" dirty="0">
                        <a:latin typeface="Gill Sans MT" pitchFamily="34" charset="0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</a:tr>
              <a:tr h="7622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 smtClean="0">
                          <a:latin typeface="Gill Sans MT" pitchFamily="34" charset="0"/>
                          <a:ea typeface="Times New Roman"/>
                          <a:cs typeface="Andalus" pitchFamily="18" charset="-78"/>
                        </a:rPr>
                        <a:t>H-C</a:t>
                      </a:r>
                      <a:r>
                        <a:rPr lang="en-US" sz="2400" dirty="0" smtClean="0">
                          <a:latin typeface="Gill Sans MT" pitchFamily="34" charset="0"/>
                          <a:ea typeface="Times New Roman"/>
                          <a:cs typeface="Andalus" pitchFamily="18" charset="-78"/>
                          <a:sym typeface="Symbol"/>
                        </a:rPr>
                        <a:t>C-H</a:t>
                      </a:r>
                      <a:endParaRPr lang="en-US" sz="2400" dirty="0">
                        <a:latin typeface="Gill Sans MT" pitchFamily="34" charset="0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i="1" dirty="0" smtClean="0">
                          <a:latin typeface="Gill Sans MT" pitchFamily="34" charset="0"/>
                          <a:ea typeface="Times New Roman"/>
                          <a:cs typeface="Andalus" pitchFamily="18" charset="-78"/>
                        </a:rPr>
                        <a:t>sp</a:t>
                      </a:r>
                      <a:endParaRPr lang="en-US" sz="2400" i="1" dirty="0">
                        <a:latin typeface="Gill Sans MT" pitchFamily="34" charset="0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 smtClean="0">
                          <a:latin typeface="Gill Sans MT" pitchFamily="34" charset="0"/>
                          <a:ea typeface="Times New Roman"/>
                          <a:cs typeface="Andalus" pitchFamily="18" charset="-78"/>
                        </a:rPr>
                        <a:t>500</a:t>
                      </a:r>
                      <a:endParaRPr lang="en-US" sz="2400" dirty="0">
                        <a:latin typeface="Gill Sans MT" pitchFamily="34" charset="0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 smtClean="0">
                          <a:latin typeface="Gill Sans MT" pitchFamily="34" charset="0"/>
                          <a:ea typeface="Times New Roman"/>
                          <a:cs typeface="Andalus" pitchFamily="18" charset="-78"/>
                        </a:rPr>
                        <a:t>106.1</a:t>
                      </a:r>
                      <a:endParaRPr lang="en-US" sz="2400" dirty="0">
                        <a:latin typeface="Gill Sans MT" pitchFamily="34" charset="0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</a:tr>
              <a:tr h="6813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 smtClean="0">
                          <a:latin typeface="Gill Sans MT" pitchFamily="34" charset="0"/>
                          <a:ea typeface="Times New Roman"/>
                          <a:cs typeface="Andalus" pitchFamily="18" charset="-78"/>
                        </a:rPr>
                        <a:t>H</a:t>
                      </a:r>
                      <a:r>
                        <a:rPr lang="en-US" sz="2400" baseline="-25000" dirty="0" smtClean="0">
                          <a:latin typeface="Gill Sans MT" pitchFamily="34" charset="0"/>
                          <a:ea typeface="Times New Roman"/>
                          <a:cs typeface="Andalus" pitchFamily="18" charset="-78"/>
                        </a:rPr>
                        <a:t>2</a:t>
                      </a:r>
                      <a:r>
                        <a:rPr lang="en-US" sz="2400" dirty="0" smtClean="0">
                          <a:latin typeface="Gill Sans MT" pitchFamily="34" charset="0"/>
                          <a:ea typeface="Times New Roman"/>
                          <a:cs typeface="Andalus" pitchFamily="18" charset="-78"/>
                        </a:rPr>
                        <a:t>C</a:t>
                      </a:r>
                      <a:r>
                        <a:rPr lang="en-US" sz="2400" dirty="0" smtClean="0">
                          <a:latin typeface="Gill Sans MT" pitchFamily="34" charset="0"/>
                          <a:ea typeface="Times New Roman"/>
                          <a:cs typeface="Andalus" pitchFamily="18" charset="-78"/>
                          <a:sym typeface="Symbol"/>
                        </a:rPr>
                        <a:t>CH</a:t>
                      </a:r>
                      <a:r>
                        <a:rPr lang="en-US" sz="2400" baseline="-25000" dirty="0" smtClean="0">
                          <a:latin typeface="Gill Sans MT" pitchFamily="34" charset="0"/>
                          <a:ea typeface="Times New Roman"/>
                          <a:cs typeface="Andalus" pitchFamily="18" charset="-78"/>
                          <a:sym typeface="Symbol"/>
                        </a:rPr>
                        <a:t>2</a:t>
                      </a:r>
                      <a:endParaRPr lang="en-US" sz="2400" baseline="-25000" dirty="0">
                        <a:latin typeface="Gill Sans MT" pitchFamily="34" charset="0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i="1" dirty="0" smtClean="0">
                          <a:latin typeface="Gill Sans MT" pitchFamily="34" charset="0"/>
                          <a:ea typeface="Times New Roman"/>
                          <a:cs typeface="Andalus" pitchFamily="18" charset="-78"/>
                        </a:rPr>
                        <a:t>sp</a:t>
                      </a:r>
                      <a:r>
                        <a:rPr lang="en-US" sz="2400" baseline="30000" dirty="0" smtClean="0">
                          <a:latin typeface="Gill Sans MT" pitchFamily="34" charset="0"/>
                          <a:ea typeface="Times New Roman"/>
                          <a:cs typeface="Andalus" pitchFamily="18" charset="-78"/>
                        </a:rPr>
                        <a:t>2</a:t>
                      </a:r>
                      <a:endParaRPr lang="en-US" sz="2400" baseline="30000" dirty="0">
                        <a:latin typeface="Gill Sans MT" pitchFamily="34" charset="0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 smtClean="0">
                          <a:latin typeface="Gill Sans MT" pitchFamily="34" charset="0"/>
                          <a:ea typeface="Times New Roman"/>
                          <a:cs typeface="Andalus" pitchFamily="18" charset="-78"/>
                        </a:rPr>
                        <a:t>400</a:t>
                      </a:r>
                      <a:endParaRPr lang="en-US" sz="2400" dirty="0">
                        <a:latin typeface="Gill Sans MT" pitchFamily="34" charset="0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 smtClean="0">
                          <a:latin typeface="Gill Sans MT" pitchFamily="34" charset="0"/>
                          <a:ea typeface="Times New Roman"/>
                          <a:cs typeface="Andalus" pitchFamily="18" charset="-78"/>
                        </a:rPr>
                        <a:t>108.6</a:t>
                      </a:r>
                      <a:endParaRPr lang="en-US" sz="2400" dirty="0">
                        <a:latin typeface="Gill Sans MT" pitchFamily="34" charset="0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</a:tr>
              <a:tr h="7664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 smtClean="0">
                          <a:latin typeface="Gill Sans MT" pitchFamily="34" charset="0"/>
                          <a:ea typeface="Times New Roman"/>
                          <a:cs typeface="Andalus" pitchFamily="18" charset="-78"/>
                        </a:rPr>
                        <a:t>CH</a:t>
                      </a:r>
                      <a:r>
                        <a:rPr lang="en-US" sz="2400" baseline="-25000" dirty="0" smtClean="0">
                          <a:latin typeface="Gill Sans MT" pitchFamily="34" charset="0"/>
                          <a:ea typeface="Times New Roman"/>
                          <a:cs typeface="Andalus" pitchFamily="18" charset="-78"/>
                        </a:rPr>
                        <a:t>4</a:t>
                      </a:r>
                      <a:endParaRPr lang="en-US" sz="2400" baseline="-25000" dirty="0">
                        <a:latin typeface="Gill Sans MT" pitchFamily="34" charset="0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i="1" dirty="0" smtClean="0">
                          <a:latin typeface="Gill Sans MT" pitchFamily="34" charset="0"/>
                          <a:ea typeface="Times New Roman"/>
                          <a:cs typeface="Andalus" pitchFamily="18" charset="-78"/>
                        </a:rPr>
                        <a:t>sp</a:t>
                      </a:r>
                      <a:r>
                        <a:rPr lang="en-US" sz="2400" baseline="30000" dirty="0" smtClean="0">
                          <a:latin typeface="Gill Sans MT" pitchFamily="34" charset="0"/>
                          <a:ea typeface="Times New Roman"/>
                          <a:cs typeface="Andalus" pitchFamily="18" charset="-78"/>
                        </a:rPr>
                        <a:t>3</a:t>
                      </a:r>
                      <a:r>
                        <a:rPr lang="en-US" sz="2400" dirty="0" smtClean="0">
                          <a:latin typeface="Gill Sans MT" pitchFamily="34" charset="0"/>
                          <a:ea typeface="Times New Roman"/>
                          <a:cs typeface="Andalus" pitchFamily="18" charset="-78"/>
                        </a:rPr>
                        <a:t> </a:t>
                      </a:r>
                      <a:endParaRPr lang="en-US" sz="2400" dirty="0">
                        <a:latin typeface="Gill Sans MT" pitchFamily="34" charset="0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 smtClean="0">
                          <a:latin typeface="Gill Sans MT" pitchFamily="34" charset="0"/>
                          <a:ea typeface="Times New Roman"/>
                          <a:cs typeface="Andalus" pitchFamily="18" charset="-78"/>
                        </a:rPr>
                        <a:t>410</a:t>
                      </a:r>
                      <a:endParaRPr lang="en-US" sz="2400" dirty="0">
                        <a:latin typeface="Gill Sans MT" pitchFamily="34" charset="0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 smtClean="0">
                          <a:latin typeface="Gill Sans MT" pitchFamily="34" charset="0"/>
                          <a:ea typeface="Times New Roman"/>
                          <a:cs typeface="Andalus" pitchFamily="18" charset="-78"/>
                        </a:rPr>
                        <a:t>109.3</a:t>
                      </a:r>
                      <a:endParaRPr lang="en-US" sz="2400" dirty="0">
                        <a:latin typeface="Gill Sans MT" pitchFamily="34" charset="0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</a:tr>
              <a:tr h="7529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i="0" dirty="0" smtClean="0">
                          <a:latin typeface="Gill Sans MT" pitchFamily="34" charset="0"/>
                          <a:ea typeface="Times New Roman"/>
                          <a:cs typeface="Andalus" pitchFamily="18" charset="-78"/>
                        </a:rPr>
                        <a:t>CH radical</a:t>
                      </a:r>
                      <a:endParaRPr lang="en-US" sz="2400" i="0" dirty="0">
                        <a:latin typeface="Gill Sans MT" pitchFamily="34" charset="0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i="0" dirty="0" smtClean="0">
                          <a:latin typeface="Gill Sans MT" pitchFamily="34" charset="0"/>
                          <a:ea typeface="Times New Roman"/>
                          <a:cs typeface="Andalus" pitchFamily="18" charset="-78"/>
                          <a:sym typeface="Symbol"/>
                        </a:rPr>
                        <a:t> </a:t>
                      </a:r>
                      <a:r>
                        <a:rPr lang="en-US" sz="2400" i="1" dirty="0" smtClean="0">
                          <a:latin typeface="Gill Sans MT" pitchFamily="34" charset="0"/>
                          <a:ea typeface="Times New Roman"/>
                          <a:cs typeface="Andalus" pitchFamily="18" charset="-78"/>
                          <a:sym typeface="Symbol"/>
                        </a:rPr>
                        <a:t>p</a:t>
                      </a:r>
                      <a:r>
                        <a:rPr lang="en-US" sz="2400" i="0" baseline="0" dirty="0" smtClean="0">
                          <a:latin typeface="Gill Sans MT" pitchFamily="34" charset="0"/>
                          <a:ea typeface="Times New Roman"/>
                          <a:cs typeface="Andalus" pitchFamily="18" charset="-78"/>
                          <a:sym typeface="Symbol"/>
                        </a:rPr>
                        <a:t> </a:t>
                      </a:r>
                      <a:endParaRPr lang="en-US" sz="2400" i="0" dirty="0">
                        <a:latin typeface="Gill Sans MT" pitchFamily="34" charset="0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i="0" dirty="0" smtClean="0">
                          <a:latin typeface="Gill Sans MT" pitchFamily="34" charset="0"/>
                          <a:ea typeface="Times New Roman"/>
                          <a:cs typeface="Andalus" pitchFamily="18" charset="-78"/>
                        </a:rPr>
                        <a:t>335</a:t>
                      </a:r>
                      <a:endParaRPr lang="en-US" sz="2400" i="0" dirty="0">
                        <a:latin typeface="Gill Sans MT" pitchFamily="34" charset="0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i="0" dirty="0" smtClean="0">
                          <a:latin typeface="Gill Sans MT" pitchFamily="34" charset="0"/>
                          <a:ea typeface="Times New Roman"/>
                          <a:cs typeface="Andalus" pitchFamily="18" charset="-78"/>
                        </a:rPr>
                        <a:t>112.0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838200"/>
            <a:ext cx="8292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Effect of Hybridization on overlap and bond properties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1524000"/>
            <a:ext cx="5772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Gill Sans MT" pitchFamily="34" charset="0"/>
              </a:rPr>
              <a:t>The relative overlap: </a:t>
            </a:r>
            <a:r>
              <a:rPr lang="en-US" sz="2800" i="1" dirty="0" smtClean="0">
                <a:latin typeface="Gill Sans MT" pitchFamily="34" charset="0"/>
              </a:rPr>
              <a:t>sp</a:t>
            </a:r>
            <a:r>
              <a:rPr lang="en-US" sz="2800" dirty="0" smtClean="0">
                <a:latin typeface="Gill Sans MT" pitchFamily="34" charset="0"/>
              </a:rPr>
              <a:t> &gt; </a:t>
            </a:r>
            <a:r>
              <a:rPr lang="en-US" sz="2800" i="1" dirty="0" smtClean="0">
                <a:latin typeface="Gill Sans MT" pitchFamily="34" charset="0"/>
              </a:rPr>
              <a:t>sp</a:t>
            </a:r>
            <a:r>
              <a:rPr lang="en-US" sz="2800" baseline="30000" dirty="0" smtClean="0">
                <a:latin typeface="Gill Sans MT" pitchFamily="34" charset="0"/>
              </a:rPr>
              <a:t>2</a:t>
            </a:r>
            <a:r>
              <a:rPr lang="en-US" sz="2800" dirty="0" smtClean="0">
                <a:latin typeface="Gill Sans MT" pitchFamily="34" charset="0"/>
              </a:rPr>
              <a:t> &gt; </a:t>
            </a:r>
            <a:r>
              <a:rPr lang="en-US" sz="2800" i="1" dirty="0" smtClean="0">
                <a:latin typeface="Gill Sans MT" pitchFamily="34" charset="0"/>
              </a:rPr>
              <a:t>sp</a:t>
            </a:r>
            <a:r>
              <a:rPr lang="en-US" sz="2800" baseline="30000" dirty="0" smtClean="0">
                <a:latin typeface="Gill Sans MT" pitchFamily="34" charset="0"/>
              </a:rPr>
              <a:t>3</a:t>
            </a:r>
            <a:r>
              <a:rPr lang="en-US" sz="2800" dirty="0" smtClean="0">
                <a:latin typeface="Gill Sans MT" pitchFamily="34" charset="0"/>
              </a:rPr>
              <a:t> &gt; </a:t>
            </a:r>
            <a:r>
              <a:rPr lang="en-US" sz="2800" i="1" dirty="0" smtClean="0">
                <a:latin typeface="Gill Sans MT" pitchFamily="34" charset="0"/>
              </a:rPr>
              <a:t>p</a:t>
            </a:r>
            <a:endParaRPr lang="en-US" sz="2800" i="1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52400"/>
            <a:ext cx="5553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Molecular Orbital Theory (MOT)</a:t>
            </a:r>
            <a:endParaRPr lang="en-US" sz="28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838200"/>
            <a:ext cx="8686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000" b="1" dirty="0" smtClean="0">
                <a:latin typeface="Gill Sans MT" pitchFamily="34" charset="0"/>
              </a:rPr>
              <a:t>Assumptions</a:t>
            </a:r>
          </a:p>
          <a:p>
            <a:pPr algn="just">
              <a:lnSpc>
                <a:spcPct val="200000"/>
              </a:lnSpc>
            </a:pPr>
            <a:r>
              <a:rPr lang="en-US" sz="2000" dirty="0" smtClean="0">
                <a:latin typeface="Gill Sans MT" pitchFamily="34" charset="0"/>
              </a:rPr>
              <a:t>if two nuclei are positioned at an equilibrium distance, and electrons are added, they will go into molecular orbitals that are in many ways analogous to the atomic orbitals</a:t>
            </a:r>
          </a:p>
          <a:p>
            <a:pPr algn="just">
              <a:lnSpc>
                <a:spcPct val="200000"/>
              </a:lnSpc>
            </a:pPr>
            <a:r>
              <a:rPr lang="en-US" sz="2000" dirty="0" smtClean="0">
                <a:latin typeface="Gill Sans MT" pitchFamily="34" charset="0"/>
              </a:rPr>
              <a:t>In the atom there are </a:t>
            </a:r>
            <a:r>
              <a:rPr lang="en-US" sz="2000" i="1" dirty="0" smtClean="0">
                <a:latin typeface="Gill Sans MT" pitchFamily="34" charset="0"/>
              </a:rPr>
              <a:t>s, p, d, f, . . . </a:t>
            </a:r>
            <a:r>
              <a:rPr lang="en-US" sz="2000" dirty="0" smtClean="0">
                <a:latin typeface="Gill Sans MT" pitchFamily="34" charset="0"/>
              </a:rPr>
              <a:t>orbitals determined by various sets of quantum numbers and in the molecule we have </a:t>
            </a:r>
            <a:r>
              <a:rPr lang="en-US" sz="2000" b="1" dirty="0" smtClean="0">
                <a:latin typeface="Symbol" pitchFamily="18" charset="2"/>
              </a:rPr>
              <a:t>s, p, d, . . . </a:t>
            </a:r>
            <a:r>
              <a:rPr lang="en-US" sz="2000" dirty="0" smtClean="0">
                <a:latin typeface="Gill Sans MT" pitchFamily="34" charset="0"/>
              </a:rPr>
              <a:t>orbitals determined by quantum numbers</a:t>
            </a:r>
          </a:p>
          <a:p>
            <a:pPr algn="just">
              <a:lnSpc>
                <a:spcPct val="200000"/>
              </a:lnSpc>
            </a:pPr>
            <a:r>
              <a:rPr lang="en-US" sz="2000" dirty="0" smtClean="0">
                <a:latin typeface="Gill Sans MT" pitchFamily="34" charset="0"/>
              </a:rPr>
              <a:t>The Pauli exclusion principle and </a:t>
            </a:r>
            <a:r>
              <a:rPr lang="en-US" sz="2000" dirty="0" err="1" smtClean="0">
                <a:latin typeface="Gill Sans MT" pitchFamily="34" charset="0"/>
              </a:rPr>
              <a:t>Hund's</a:t>
            </a:r>
            <a:r>
              <a:rPr lang="en-US" sz="2000" dirty="0" smtClean="0">
                <a:latin typeface="Gill Sans MT" pitchFamily="34" charset="0"/>
              </a:rPr>
              <a:t> principle of maximum multiplicity are obeyed in these molecular orbitals as well as in the atomic orbitals</a:t>
            </a:r>
            <a:endParaRPr lang="en-US" sz="200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84046"/>
            <a:ext cx="8382000" cy="5305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1200"/>
              </a:spcAft>
            </a:pPr>
            <a:r>
              <a:rPr lang="en-US" sz="2400" dirty="0" smtClean="0">
                <a:latin typeface="Gill Sans MT" pitchFamily="34" charset="0"/>
              </a:rPr>
              <a:t>The approximation method of choice is the </a:t>
            </a:r>
            <a:r>
              <a:rPr lang="en-US" sz="2400" i="1" dirty="0" smtClean="0">
                <a:latin typeface="Gill Sans MT" pitchFamily="34" charset="0"/>
              </a:rPr>
              <a:t>LCAO-MO method, which is an </a:t>
            </a:r>
            <a:r>
              <a:rPr lang="en-US" sz="2400" dirty="0" smtClean="0">
                <a:latin typeface="Gill Sans MT" pitchFamily="34" charset="0"/>
              </a:rPr>
              <a:t>acronym that stands for linear combinations of atomic orbitals to make molecular orbitals</a:t>
            </a:r>
          </a:p>
          <a:p>
            <a:pPr algn="just">
              <a:lnSpc>
                <a:spcPct val="200000"/>
              </a:lnSpc>
              <a:spcAft>
                <a:spcPts val="1200"/>
              </a:spcAft>
            </a:pPr>
            <a:r>
              <a:rPr lang="en-US" sz="2400" dirty="0" smtClean="0">
                <a:latin typeface="Gill Sans MT" pitchFamily="34" charset="0"/>
              </a:rPr>
              <a:t>Unlike VBT, however, the linear combinations used to construct MOs derive from the AOs on two or more </a:t>
            </a:r>
            <a:r>
              <a:rPr lang="en-US" sz="2400" i="1" dirty="0" smtClean="0">
                <a:latin typeface="Gill Sans MT" pitchFamily="34" charset="0"/>
              </a:rPr>
              <a:t>different nuclei, whereas the linear combinations used </a:t>
            </a:r>
            <a:r>
              <a:rPr lang="en-US" sz="2400" dirty="0" smtClean="0">
                <a:latin typeface="Gill Sans MT" pitchFamily="34" charset="0"/>
              </a:rPr>
              <a:t>to make hybrid orbitals in VBT involved only the valence orbitals on the central atom</a:t>
            </a:r>
            <a:endParaRPr lang="en-US" sz="240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4591050"/>
            <a:ext cx="59436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962150"/>
            <a:ext cx="8222437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106194"/>
            <a:ext cx="1905000" cy="172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4267200" y="443132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53000" y="38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34132" y="1357532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28272" y="1509932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098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95600" y="3200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3152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315200" y="3200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9436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43600" y="5562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895600" y="5486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860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600200"/>
            <a:ext cx="8153400" cy="3409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smtClean="0">
                <a:latin typeface="Gill Sans MT" pitchFamily="34" charset="0"/>
              </a:rPr>
              <a:t>The </a:t>
            </a:r>
            <a:r>
              <a:rPr lang="en-US" sz="2800" b="1" dirty="0" smtClean="0">
                <a:latin typeface="Gill Sans MT" pitchFamily="34" charset="0"/>
              </a:rPr>
              <a:t>first principle of molecular orbital theory is that the total number of molecular </a:t>
            </a:r>
            <a:r>
              <a:rPr lang="en-US" sz="2800" dirty="0" smtClean="0">
                <a:latin typeface="Gill Sans MT" pitchFamily="34" charset="0"/>
              </a:rPr>
              <a:t>orbitals is always equal to the total number of atomic orbitals contributed by the atoms that have combined. </a:t>
            </a:r>
            <a:endParaRPr lang="en-US" sz="280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15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000" dirty="0" smtClean="0">
                <a:latin typeface="Gill Sans MT" pitchFamily="34" charset="0"/>
              </a:rPr>
              <a:t>A </a:t>
            </a:r>
            <a:r>
              <a:rPr lang="en-US" sz="2000" b="1" dirty="0" smtClean="0">
                <a:latin typeface="Gill Sans MT" pitchFamily="34" charset="0"/>
              </a:rPr>
              <a:t>second principle of molecular orbital theory is that the bonding molecular orbital </a:t>
            </a:r>
            <a:r>
              <a:rPr lang="en-US" sz="2000" dirty="0" smtClean="0">
                <a:latin typeface="Gill Sans MT" pitchFamily="34" charset="0"/>
              </a:rPr>
              <a:t>is lower in energy than the parent orbitals,  and the antibonding orbital is higher in energy</a:t>
            </a:r>
            <a:endParaRPr lang="en-US" sz="2000" dirty="0">
              <a:latin typeface="Gill Sans MT" pitchFamily="34" charset="0"/>
            </a:endParaRPr>
          </a:p>
        </p:txBody>
      </p:sp>
      <p:graphicFrame>
        <p:nvGraphicFramePr>
          <p:cNvPr id="198658" name="Object 2"/>
          <p:cNvGraphicFramePr>
            <a:graphicFrameLocks noChangeAspect="1"/>
          </p:cNvGraphicFramePr>
          <p:nvPr/>
        </p:nvGraphicFramePr>
        <p:xfrm>
          <a:off x="1905000" y="2391052"/>
          <a:ext cx="4883499" cy="4314548"/>
        </p:xfrm>
        <a:graphic>
          <a:graphicData uri="http://schemas.openxmlformats.org/presentationml/2006/ole">
            <p:oleObj spid="_x0000_s198658" name="ChemSketch" r:id="rId3" imgW="3270600" imgH="2889360" progId="ACD.ChemSketch.2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143000"/>
            <a:ext cx="8153400" cy="4868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200" dirty="0" smtClean="0">
                <a:latin typeface="Gill Sans MT" pitchFamily="34" charset="0"/>
              </a:rPr>
              <a:t>A </a:t>
            </a:r>
            <a:r>
              <a:rPr lang="en-US" sz="3200" b="1" dirty="0" smtClean="0">
                <a:latin typeface="Gill Sans MT" pitchFamily="34" charset="0"/>
              </a:rPr>
              <a:t>third principle of molecular orbital theory is that the electrons of the molecule are </a:t>
            </a:r>
            <a:r>
              <a:rPr lang="en-US" sz="3200" dirty="0" smtClean="0">
                <a:latin typeface="Gill Sans MT" pitchFamily="34" charset="0"/>
              </a:rPr>
              <a:t>assigned to orbitals of successively higher energy according to the Pauli exclusion principle and </a:t>
            </a:r>
            <a:r>
              <a:rPr lang="en-US" sz="3200" dirty="0" err="1" smtClean="0">
                <a:latin typeface="Gill Sans MT" pitchFamily="34" charset="0"/>
              </a:rPr>
              <a:t>Hund’s</a:t>
            </a:r>
            <a:r>
              <a:rPr lang="en-US" sz="3200" dirty="0" smtClean="0">
                <a:latin typeface="Gill Sans MT" pitchFamily="34" charset="0"/>
              </a:rPr>
              <a:t> rule</a:t>
            </a:r>
            <a:endParaRPr lang="en-US" sz="320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981200"/>
            <a:ext cx="67818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0"/>
            <a:ext cx="2522183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838200"/>
            <a:ext cx="5695950" cy="577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28623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5775" y="1062131"/>
            <a:ext cx="4467225" cy="564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36675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0"/>
            <a:ext cx="3836675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2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" y="2314575"/>
            <a:ext cx="76390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28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657725"/>
            <a:ext cx="76962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335" y="1062116"/>
            <a:ext cx="8459265" cy="495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304800"/>
            <a:ext cx="2624137" cy="129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57200" y="1752600"/>
            <a:ext cx="8458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1200"/>
              </a:spcAft>
            </a:pPr>
            <a:r>
              <a:rPr lang="en-US" sz="2400" dirty="0" smtClean="0">
                <a:latin typeface="Gill Sans MT" pitchFamily="34" charset="0"/>
              </a:rPr>
              <a:t>The two orbitals </a:t>
            </a:r>
            <a:r>
              <a:rPr lang="en-US" sz="2400" dirty="0" smtClean="0">
                <a:latin typeface="Gill Sans MT" pitchFamily="34" charset="0"/>
                <a:sym typeface="Symbol"/>
              </a:rPr>
              <a:t></a:t>
            </a:r>
            <a:r>
              <a:rPr lang="en-US" sz="2400" baseline="-25000" dirty="0" smtClean="0">
                <a:latin typeface="Gill Sans MT" pitchFamily="34" charset="0"/>
                <a:sym typeface="Symbol"/>
              </a:rPr>
              <a:t>b</a:t>
            </a:r>
            <a:r>
              <a:rPr lang="en-US" sz="2400" baseline="-25000" dirty="0" smtClean="0">
                <a:latin typeface="Gill Sans MT" pitchFamily="34" charset="0"/>
              </a:rPr>
              <a:t> </a:t>
            </a:r>
            <a:r>
              <a:rPr lang="en-US" sz="2400" dirty="0" smtClean="0">
                <a:latin typeface="Gill Sans MT" pitchFamily="34" charset="0"/>
              </a:rPr>
              <a:t>and </a:t>
            </a:r>
            <a:r>
              <a:rPr lang="en-US" sz="2400" dirty="0" smtClean="0">
                <a:latin typeface="Gill Sans MT" pitchFamily="34" charset="0"/>
                <a:sym typeface="Symbol"/>
              </a:rPr>
              <a:t></a:t>
            </a:r>
            <a:r>
              <a:rPr lang="en-US" sz="2400" baseline="-25000" dirty="0" smtClean="0">
                <a:latin typeface="Gill Sans MT" pitchFamily="34" charset="0"/>
                <a:sym typeface="Symbol"/>
              </a:rPr>
              <a:t>a</a:t>
            </a:r>
            <a:r>
              <a:rPr lang="en-US" sz="2400" dirty="0" smtClean="0">
                <a:latin typeface="Gill Sans MT" pitchFamily="34" charset="0"/>
              </a:rPr>
              <a:t> differ from each other as follows</a:t>
            </a:r>
          </a:p>
          <a:p>
            <a:pPr algn="just">
              <a:lnSpc>
                <a:spcPct val="200000"/>
              </a:lnSpc>
              <a:spcAft>
                <a:spcPts val="1200"/>
              </a:spcAft>
            </a:pPr>
            <a:r>
              <a:rPr lang="en-US" sz="2400" dirty="0" smtClean="0">
                <a:latin typeface="Gill Sans MT" pitchFamily="34" charset="0"/>
              </a:rPr>
              <a:t>In the bonding molecular orbital the wave functions for the component atoms reinforce each other in the region between the nuclei </a:t>
            </a:r>
          </a:p>
          <a:p>
            <a:pPr algn="just">
              <a:lnSpc>
                <a:spcPct val="200000"/>
              </a:lnSpc>
              <a:spcAft>
                <a:spcPts val="1200"/>
              </a:spcAft>
            </a:pPr>
            <a:r>
              <a:rPr lang="en-US" sz="2400" dirty="0" smtClean="0">
                <a:latin typeface="Gill Sans MT" pitchFamily="34" charset="0"/>
              </a:rPr>
              <a:t>But in the anti bonding molecular orbital they cancel, forming a node between the nuclei </a:t>
            </a:r>
            <a:endParaRPr lang="en-US" sz="240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85800"/>
            <a:ext cx="8458200" cy="1458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1200"/>
              </a:spcAft>
            </a:pPr>
            <a:r>
              <a:rPr lang="en-US" sz="2400" dirty="0" smtClean="0">
                <a:latin typeface="Gill Sans MT" pitchFamily="34" charset="0"/>
              </a:rPr>
              <a:t>The electron densities in H</a:t>
            </a:r>
            <a:r>
              <a:rPr lang="en-US" sz="2400" baseline="-25000" dirty="0" smtClean="0">
                <a:latin typeface="Gill Sans MT" pitchFamily="34" charset="0"/>
              </a:rPr>
              <a:t>2</a:t>
            </a:r>
            <a:r>
              <a:rPr lang="en-US" sz="2400" dirty="0" smtClean="0">
                <a:latin typeface="Gill Sans MT" pitchFamily="34" charset="0"/>
              </a:rPr>
              <a:t> are of more importance which are given by the square of wave functions:</a:t>
            </a:r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124200"/>
            <a:ext cx="501980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932" y="76200"/>
            <a:ext cx="8228868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0772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1200"/>
              </a:spcAft>
            </a:pPr>
            <a:r>
              <a:rPr lang="en-US" sz="2400" dirty="0" smtClean="0">
                <a:latin typeface="Gill Sans MT" pitchFamily="34" charset="0"/>
              </a:rPr>
              <a:t>The difference between the two probability functions lies in the cross term 2</a:t>
            </a:r>
            <a:r>
              <a:rPr lang="en-US" sz="2400" dirty="0" smtClean="0">
                <a:latin typeface="Gill Sans MT" pitchFamily="34" charset="0"/>
                <a:sym typeface="Symbol"/>
              </a:rPr>
              <a:t></a:t>
            </a:r>
            <a:r>
              <a:rPr lang="en-US" sz="2400" baseline="-25000" dirty="0" smtClean="0">
                <a:latin typeface="Gill Sans MT" pitchFamily="34" charset="0"/>
                <a:sym typeface="Symbol"/>
              </a:rPr>
              <a:t>a</a:t>
            </a:r>
            <a:r>
              <a:rPr lang="en-US" sz="2400" baseline="-25000" dirty="0" smtClean="0">
                <a:latin typeface="Gill Sans MT" pitchFamily="34" charset="0"/>
              </a:rPr>
              <a:t> </a:t>
            </a:r>
            <a:r>
              <a:rPr lang="en-US" sz="2400" dirty="0" smtClean="0">
                <a:latin typeface="Gill Sans MT" pitchFamily="34" charset="0"/>
                <a:sym typeface="Symbol"/>
              </a:rPr>
              <a:t></a:t>
            </a:r>
            <a:r>
              <a:rPr lang="en-US" sz="2400" baseline="-25000" dirty="0" smtClean="0">
                <a:latin typeface="Gill Sans MT" pitchFamily="34" charset="0"/>
                <a:sym typeface="Symbol"/>
              </a:rPr>
              <a:t>b</a:t>
            </a:r>
            <a:r>
              <a:rPr lang="en-US" sz="2400" dirty="0" smtClean="0">
                <a:latin typeface="Gill Sans MT" pitchFamily="34" charset="0"/>
              </a:rPr>
              <a:t> </a:t>
            </a:r>
          </a:p>
          <a:p>
            <a:pPr algn="just">
              <a:lnSpc>
                <a:spcPct val="200000"/>
              </a:lnSpc>
              <a:spcAft>
                <a:spcPts val="1200"/>
              </a:spcAft>
            </a:pPr>
            <a:r>
              <a:rPr lang="en-US" sz="2400" dirty="0" smtClean="0">
                <a:latin typeface="Gill Sans MT" pitchFamily="34" charset="0"/>
              </a:rPr>
              <a:t>The integral </a:t>
            </a:r>
            <a:r>
              <a:rPr lang="en-US" sz="2400" dirty="0" smtClean="0">
                <a:latin typeface="Gill Sans MT"/>
              </a:rPr>
              <a:t>∫</a:t>
            </a:r>
            <a:r>
              <a:rPr lang="en-US" sz="2400" dirty="0" smtClean="0">
                <a:latin typeface="Gill Sans MT" pitchFamily="34" charset="0"/>
              </a:rPr>
              <a:t>2</a:t>
            </a:r>
            <a:r>
              <a:rPr lang="en-US" sz="2400" dirty="0" smtClean="0">
                <a:latin typeface="Gill Sans MT" pitchFamily="34" charset="0"/>
                <a:sym typeface="Symbol"/>
              </a:rPr>
              <a:t></a:t>
            </a:r>
            <a:r>
              <a:rPr lang="en-US" sz="2400" baseline="-25000" dirty="0" smtClean="0">
                <a:latin typeface="Gill Sans MT" pitchFamily="34" charset="0"/>
                <a:sym typeface="Symbol"/>
              </a:rPr>
              <a:t>a</a:t>
            </a:r>
            <a:r>
              <a:rPr lang="en-US" sz="2400" baseline="-25000" dirty="0" smtClean="0">
                <a:latin typeface="Gill Sans MT" pitchFamily="34" charset="0"/>
              </a:rPr>
              <a:t> </a:t>
            </a:r>
            <a:r>
              <a:rPr lang="en-US" sz="2400" dirty="0" smtClean="0">
                <a:latin typeface="Gill Sans MT" pitchFamily="34" charset="0"/>
                <a:sym typeface="Symbol"/>
              </a:rPr>
              <a:t></a:t>
            </a:r>
            <a:r>
              <a:rPr lang="en-US" sz="2400" baseline="-25000" dirty="0" smtClean="0">
                <a:latin typeface="Gill Sans MT" pitchFamily="34" charset="0"/>
                <a:sym typeface="Symbol"/>
              </a:rPr>
              <a:t>b</a:t>
            </a:r>
            <a:r>
              <a:rPr lang="en-US" sz="2400" dirty="0" smtClean="0">
                <a:latin typeface="Gill Sans MT" pitchFamily="34" charset="0"/>
              </a:rPr>
              <a:t> is known as the </a:t>
            </a:r>
            <a:r>
              <a:rPr lang="en-US" sz="2400" b="1" dirty="0" smtClean="0">
                <a:latin typeface="Gill Sans MT" pitchFamily="34" charset="0"/>
              </a:rPr>
              <a:t>overlap integral</a:t>
            </a:r>
            <a:r>
              <a:rPr lang="en-US" sz="2400" dirty="0" smtClean="0">
                <a:latin typeface="Gill Sans MT" pitchFamily="34" charset="0"/>
              </a:rPr>
              <a:t>, </a:t>
            </a:r>
            <a:r>
              <a:rPr lang="en-US" sz="2400" b="1" i="1" dirty="0" smtClean="0">
                <a:latin typeface="Gill Sans MT" pitchFamily="34" charset="0"/>
              </a:rPr>
              <a:t>S</a:t>
            </a:r>
            <a:r>
              <a:rPr lang="en-US" sz="2400" dirty="0" smtClean="0">
                <a:latin typeface="Gill Sans MT" pitchFamily="34" charset="0"/>
              </a:rPr>
              <a:t>, and is very important in bonding theory</a:t>
            </a:r>
          </a:p>
          <a:p>
            <a:pPr algn="just">
              <a:lnSpc>
                <a:spcPct val="200000"/>
              </a:lnSpc>
              <a:spcAft>
                <a:spcPts val="1200"/>
              </a:spcAft>
            </a:pPr>
            <a:r>
              <a:rPr lang="en-US" sz="2400" dirty="0" smtClean="0">
                <a:latin typeface="Gill Sans MT" pitchFamily="34" charset="0"/>
              </a:rPr>
              <a:t>In the bonding orbital the overlap is </a:t>
            </a:r>
            <a:r>
              <a:rPr lang="en-US" sz="2400" b="1" dirty="0" smtClean="0">
                <a:latin typeface="Gill Sans MT" pitchFamily="34" charset="0"/>
              </a:rPr>
              <a:t>positive</a:t>
            </a:r>
            <a:r>
              <a:rPr lang="en-US" sz="2400" dirty="0" smtClean="0">
                <a:latin typeface="Gill Sans MT" pitchFamily="34" charset="0"/>
              </a:rPr>
              <a:t> and the electron density between the nuclei is increased, whereas in the antibonding orbital the electron density between the nuclei is decreased.</a:t>
            </a:r>
            <a:endParaRPr lang="en-US" sz="240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0772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1200"/>
              </a:spcAft>
            </a:pPr>
            <a:r>
              <a:rPr lang="en-US" sz="2400" b="1" dirty="0" smtClean="0"/>
              <a:t>Normalization of wave function </a:t>
            </a:r>
            <a:r>
              <a:rPr lang="en-US" sz="2400" dirty="0" smtClean="0">
                <a:latin typeface="Gill Sans MT" pitchFamily="34" charset="0"/>
              </a:rPr>
              <a:t>– probability of finding an electron somewhere in space is one. Mathematically, </a:t>
            </a:r>
          </a:p>
          <a:p>
            <a:pPr algn="ctr">
              <a:lnSpc>
                <a:spcPct val="200000"/>
              </a:lnSpc>
              <a:spcAft>
                <a:spcPts val="1200"/>
              </a:spcAft>
            </a:pPr>
            <a:r>
              <a:rPr lang="en-US" sz="2400" dirty="0" smtClean="0">
                <a:latin typeface="Gill Sans MT"/>
              </a:rPr>
              <a:t>∫</a:t>
            </a:r>
            <a:r>
              <a:rPr lang="en-US" sz="2400" dirty="0" smtClean="0">
                <a:latin typeface="Gill Sans MT" pitchFamily="34" charset="0"/>
                <a:sym typeface="Symbol"/>
              </a:rPr>
              <a:t></a:t>
            </a:r>
            <a:r>
              <a:rPr lang="en-US" sz="2400" baseline="30000" dirty="0" smtClean="0">
                <a:latin typeface="Gill Sans MT" pitchFamily="34" charset="0"/>
                <a:sym typeface="Symbol"/>
              </a:rPr>
              <a:t>2</a:t>
            </a:r>
            <a:r>
              <a:rPr lang="en-US" sz="2400" dirty="0" smtClean="0">
                <a:latin typeface="Gill Sans MT" pitchFamily="34" charset="0"/>
                <a:sym typeface="Symbol"/>
              </a:rPr>
              <a:t>d</a:t>
            </a:r>
            <a:r>
              <a:rPr lang="en-US" sz="2400" dirty="0" smtClean="0">
                <a:latin typeface="Symbol" pitchFamily="18" charset="2"/>
                <a:sym typeface="Symbol"/>
              </a:rPr>
              <a:t>t </a:t>
            </a:r>
            <a:r>
              <a:rPr lang="en-US" sz="2400" dirty="0" smtClean="0">
                <a:latin typeface="Gill Sans MT" pitchFamily="34" charset="0"/>
                <a:sym typeface="Symbol"/>
              </a:rPr>
              <a:t>= 1</a:t>
            </a:r>
          </a:p>
          <a:p>
            <a:pPr algn="just">
              <a:lnSpc>
                <a:spcPct val="200000"/>
              </a:lnSpc>
              <a:spcAft>
                <a:spcPts val="1200"/>
              </a:spcAft>
            </a:pPr>
            <a:r>
              <a:rPr lang="en-US" sz="2400" dirty="0" smtClean="0">
                <a:latin typeface="Gill Sans MT" pitchFamily="34" charset="0"/>
                <a:sym typeface="Symbol"/>
              </a:rPr>
              <a:t>The equation                                        then becomes</a:t>
            </a:r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048000"/>
            <a:ext cx="307993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8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886200"/>
            <a:ext cx="6255841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57200" y="4724400"/>
            <a:ext cx="8077200" cy="719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1200"/>
              </a:spcAft>
            </a:pPr>
            <a:r>
              <a:rPr lang="en-US" sz="2400" dirty="0" smtClean="0">
                <a:latin typeface="Gill Sans MT" pitchFamily="34" charset="0"/>
              </a:rPr>
              <a:t>Where </a:t>
            </a:r>
            <a:r>
              <a:rPr lang="en-US" sz="2400" i="1" dirty="0" err="1" smtClean="0">
                <a:latin typeface="Gill Sans MT" pitchFamily="34" charset="0"/>
              </a:rPr>
              <a:t>N</a:t>
            </a:r>
            <a:r>
              <a:rPr lang="en-US" sz="2400" i="1" baseline="-25000" dirty="0" err="1" smtClean="0">
                <a:latin typeface="Gill Sans MT" pitchFamily="34" charset="0"/>
              </a:rPr>
              <a:t>b</a:t>
            </a:r>
            <a:r>
              <a:rPr lang="en-US" sz="2400" dirty="0" smtClean="0">
                <a:latin typeface="Gill Sans MT" pitchFamily="34" charset="0"/>
              </a:rPr>
              <a:t> is the normalization constant</a:t>
            </a:r>
            <a:endParaRPr lang="en-US" sz="2400" dirty="0" smtClean="0">
              <a:latin typeface="Gill Sans MT" pitchFamily="34" charset="0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81000"/>
            <a:ext cx="6255841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57200" y="1219200"/>
            <a:ext cx="8077200" cy="718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1200"/>
              </a:spcAft>
            </a:pPr>
            <a:r>
              <a:rPr lang="en-US" sz="2400" dirty="0" smtClean="0">
                <a:latin typeface="Gill Sans MT" pitchFamily="34" charset="0"/>
              </a:rPr>
              <a:t>Putting </a:t>
            </a:r>
            <a:r>
              <a:rPr lang="en-US" sz="2400" b="1" i="1" dirty="0" smtClean="0">
                <a:latin typeface="Gill Sans MT" pitchFamily="34" charset="0"/>
              </a:rPr>
              <a:t>S</a:t>
            </a:r>
            <a:r>
              <a:rPr lang="en-US" sz="2400" dirty="0" smtClean="0">
                <a:latin typeface="Gill Sans MT" pitchFamily="34" charset="0"/>
              </a:rPr>
              <a:t> = </a:t>
            </a:r>
            <a:r>
              <a:rPr lang="en-US" sz="2400" dirty="0" smtClean="0">
                <a:latin typeface="Gill Sans MT"/>
              </a:rPr>
              <a:t>∫</a:t>
            </a:r>
            <a:r>
              <a:rPr lang="en-US" sz="2400" dirty="0" smtClean="0">
                <a:latin typeface="Gill Sans MT" pitchFamily="34" charset="0"/>
              </a:rPr>
              <a:t>2</a:t>
            </a:r>
            <a:r>
              <a:rPr lang="en-US" sz="2400" dirty="0" smtClean="0">
                <a:latin typeface="Gill Sans MT" pitchFamily="34" charset="0"/>
                <a:sym typeface="Symbol"/>
              </a:rPr>
              <a:t></a:t>
            </a:r>
            <a:r>
              <a:rPr lang="en-US" sz="2400" baseline="-25000" dirty="0" smtClean="0">
                <a:latin typeface="Gill Sans MT" pitchFamily="34" charset="0"/>
                <a:sym typeface="Symbol"/>
              </a:rPr>
              <a:t>a</a:t>
            </a:r>
            <a:r>
              <a:rPr lang="en-US" sz="2400" baseline="-25000" dirty="0" smtClean="0">
                <a:latin typeface="Gill Sans MT" pitchFamily="34" charset="0"/>
              </a:rPr>
              <a:t> </a:t>
            </a:r>
            <a:r>
              <a:rPr lang="en-US" sz="2400" dirty="0" smtClean="0">
                <a:latin typeface="Gill Sans MT" pitchFamily="34" charset="0"/>
                <a:sym typeface="Symbol"/>
              </a:rPr>
              <a:t></a:t>
            </a:r>
            <a:r>
              <a:rPr lang="en-US" sz="2400" baseline="-25000" dirty="0" smtClean="0">
                <a:latin typeface="Gill Sans MT" pitchFamily="34" charset="0"/>
                <a:sym typeface="Symbol"/>
              </a:rPr>
              <a:t>b</a:t>
            </a:r>
            <a:endParaRPr lang="en-US" sz="2400" dirty="0">
              <a:latin typeface="Gill Sans MT" pitchFamily="34" charset="0"/>
            </a:endParaRPr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2133600"/>
            <a:ext cx="4676622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7200" y="3200400"/>
            <a:ext cx="8077200" cy="1457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1200"/>
              </a:spcAft>
            </a:pPr>
            <a:r>
              <a:rPr lang="en-US" sz="2400" dirty="0" smtClean="0">
                <a:latin typeface="Gill Sans MT" pitchFamily="34" charset="0"/>
              </a:rPr>
              <a:t>Since the atomic wave functions </a:t>
            </a:r>
            <a:r>
              <a:rPr lang="en-US" sz="2400" dirty="0" smtClean="0">
                <a:latin typeface="Gill Sans MT" pitchFamily="34" charset="0"/>
                <a:sym typeface="Symbol"/>
              </a:rPr>
              <a:t></a:t>
            </a:r>
            <a:r>
              <a:rPr lang="en-US" sz="2400" baseline="-25000" dirty="0" smtClean="0">
                <a:latin typeface="Gill Sans MT" pitchFamily="34" charset="0"/>
                <a:sym typeface="Symbol"/>
              </a:rPr>
              <a:t>a</a:t>
            </a:r>
            <a:r>
              <a:rPr lang="en-US" sz="2400" baseline="-25000" dirty="0" smtClean="0">
                <a:latin typeface="Gill Sans MT" pitchFamily="34" charset="0"/>
              </a:rPr>
              <a:t> </a:t>
            </a:r>
            <a:r>
              <a:rPr lang="en-US" sz="2400" dirty="0" smtClean="0">
                <a:latin typeface="Gill Sans MT" pitchFamily="34" charset="0"/>
              </a:rPr>
              <a:t>and </a:t>
            </a:r>
            <a:r>
              <a:rPr lang="en-US" sz="2400" dirty="0" smtClean="0">
                <a:latin typeface="Gill Sans MT" pitchFamily="34" charset="0"/>
                <a:sym typeface="Symbol"/>
              </a:rPr>
              <a:t></a:t>
            </a:r>
            <a:r>
              <a:rPr lang="en-US" sz="2400" baseline="-25000" dirty="0" smtClean="0">
                <a:latin typeface="Gill Sans MT" pitchFamily="34" charset="0"/>
                <a:sym typeface="Symbol"/>
              </a:rPr>
              <a:t>b</a:t>
            </a:r>
            <a:r>
              <a:rPr lang="en-US" sz="2400" dirty="0" smtClean="0">
                <a:latin typeface="Gill Sans MT" pitchFamily="34" charset="0"/>
              </a:rPr>
              <a:t> were previously normalized, </a:t>
            </a:r>
            <a:r>
              <a:rPr lang="en-US" sz="2400" dirty="0" smtClean="0">
                <a:latin typeface="Gill Sans MT"/>
              </a:rPr>
              <a:t>∫</a:t>
            </a:r>
            <a:r>
              <a:rPr lang="en-US" sz="2400" dirty="0" smtClean="0">
                <a:latin typeface="Gill Sans MT" pitchFamily="34" charset="0"/>
                <a:sym typeface="Symbol"/>
              </a:rPr>
              <a:t></a:t>
            </a:r>
            <a:r>
              <a:rPr lang="en-US" sz="2400" baseline="-25000" dirty="0" smtClean="0">
                <a:latin typeface="Gill Sans MT" pitchFamily="34" charset="0"/>
                <a:sym typeface="Symbol"/>
              </a:rPr>
              <a:t>A</a:t>
            </a:r>
            <a:r>
              <a:rPr lang="en-US" sz="2400" baseline="30000" dirty="0" smtClean="0">
                <a:latin typeface="Gill Sans MT" pitchFamily="34" charset="0"/>
                <a:sym typeface="Symbol"/>
              </a:rPr>
              <a:t>2</a:t>
            </a:r>
            <a:r>
              <a:rPr lang="en-US" sz="2400" dirty="0" smtClean="0">
                <a:latin typeface="Gill Sans MT" pitchFamily="34" charset="0"/>
                <a:sym typeface="Symbol"/>
              </a:rPr>
              <a:t>d</a:t>
            </a:r>
            <a:r>
              <a:rPr lang="en-US" sz="2400" dirty="0" smtClean="0">
                <a:latin typeface="Symbol" pitchFamily="18" charset="2"/>
                <a:sym typeface="Symbol"/>
              </a:rPr>
              <a:t>t </a:t>
            </a:r>
            <a:r>
              <a:rPr lang="en-US" sz="2400" dirty="0" smtClean="0">
                <a:latin typeface="Gill Sans MT" pitchFamily="34" charset="0"/>
                <a:sym typeface="Symbol"/>
              </a:rPr>
              <a:t>= 1 and </a:t>
            </a:r>
            <a:r>
              <a:rPr lang="en-US" sz="2400" dirty="0" smtClean="0">
                <a:latin typeface="Gill Sans MT"/>
              </a:rPr>
              <a:t>∫</a:t>
            </a:r>
            <a:r>
              <a:rPr lang="en-US" sz="2400" dirty="0" smtClean="0">
                <a:latin typeface="Gill Sans MT" pitchFamily="34" charset="0"/>
                <a:sym typeface="Symbol"/>
              </a:rPr>
              <a:t></a:t>
            </a:r>
            <a:r>
              <a:rPr lang="en-US" sz="2400" baseline="-25000" dirty="0" smtClean="0">
                <a:latin typeface="Gill Sans MT" pitchFamily="34" charset="0"/>
                <a:sym typeface="Symbol"/>
              </a:rPr>
              <a:t>A</a:t>
            </a:r>
            <a:r>
              <a:rPr lang="en-US" sz="2400" baseline="30000" dirty="0" smtClean="0">
                <a:latin typeface="Gill Sans MT" pitchFamily="34" charset="0"/>
                <a:sym typeface="Symbol"/>
              </a:rPr>
              <a:t>2</a:t>
            </a:r>
            <a:r>
              <a:rPr lang="en-US" sz="2400" dirty="0" smtClean="0">
                <a:latin typeface="Gill Sans MT" pitchFamily="34" charset="0"/>
                <a:sym typeface="Symbol"/>
              </a:rPr>
              <a:t>d</a:t>
            </a:r>
            <a:r>
              <a:rPr lang="en-US" sz="2400" dirty="0" smtClean="0">
                <a:latin typeface="Symbol" pitchFamily="18" charset="2"/>
                <a:sym typeface="Symbol"/>
              </a:rPr>
              <a:t>t </a:t>
            </a:r>
            <a:r>
              <a:rPr lang="en-US" sz="2400" dirty="0" smtClean="0">
                <a:latin typeface="Gill Sans MT" pitchFamily="34" charset="0"/>
                <a:sym typeface="Symbol"/>
              </a:rPr>
              <a:t>= 1. Hence, </a:t>
            </a:r>
          </a:p>
        </p:txBody>
      </p:sp>
      <p:pic>
        <p:nvPicPr>
          <p:cNvPr id="1699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876800"/>
            <a:ext cx="2362200" cy="168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99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334000"/>
            <a:ext cx="1828800" cy="80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514600"/>
            <a:ext cx="3766928" cy="1511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81000" y="609600"/>
            <a:ext cx="807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1200"/>
              </a:spcAft>
            </a:pPr>
            <a:r>
              <a:rPr lang="en-US" sz="2400" dirty="0" smtClean="0">
                <a:latin typeface="Gill Sans MT" pitchFamily="34" charset="0"/>
              </a:rPr>
              <a:t>For most simple calculations, </a:t>
            </a:r>
            <a:r>
              <a:rPr lang="en-US" sz="2400" b="1" i="1" dirty="0" smtClean="0">
                <a:latin typeface="Gill Sans MT" pitchFamily="34" charset="0"/>
              </a:rPr>
              <a:t>S</a:t>
            </a:r>
            <a:r>
              <a:rPr lang="en-US" sz="2400" dirty="0" smtClean="0">
                <a:latin typeface="Gill Sans MT" pitchFamily="34" charset="0"/>
              </a:rPr>
              <a:t> is rather small and both </a:t>
            </a:r>
            <a:r>
              <a:rPr lang="en-US" sz="2400" dirty="0" err="1" smtClean="0">
                <a:latin typeface="Gill Sans MT" pitchFamily="34" charset="0"/>
              </a:rPr>
              <a:t>N</a:t>
            </a:r>
            <a:r>
              <a:rPr lang="en-US" sz="2400" baseline="-25000" dirty="0" err="1" smtClean="0">
                <a:latin typeface="Gill Sans MT" pitchFamily="34" charset="0"/>
              </a:rPr>
              <a:t>b</a:t>
            </a:r>
            <a:r>
              <a:rPr lang="en-US" sz="2400" dirty="0" smtClean="0">
                <a:latin typeface="Gill Sans MT" pitchFamily="34" charset="0"/>
              </a:rPr>
              <a:t> and N</a:t>
            </a:r>
            <a:r>
              <a:rPr lang="en-US" sz="2400" baseline="-25000" dirty="0" smtClean="0">
                <a:latin typeface="Gill Sans MT" pitchFamily="34" charset="0"/>
              </a:rPr>
              <a:t>a</a:t>
            </a:r>
            <a:r>
              <a:rPr lang="en-US" sz="2400" dirty="0" smtClean="0">
                <a:latin typeface="Gill Sans MT" pitchFamily="34" charset="0"/>
              </a:rPr>
              <a:t>  can be simplified to </a:t>
            </a:r>
            <a:r>
              <a:rPr lang="en-US" sz="2400" dirty="0" smtClean="0">
                <a:latin typeface="Gill Sans MT"/>
              </a:rPr>
              <a:t>√1/2, and </a:t>
            </a:r>
            <a:endParaRPr lang="en-US" sz="2400" dirty="0" smtClean="0">
              <a:latin typeface="Gill Sans MT" pitchFamily="34" charset="0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81800" y="3124200"/>
            <a:ext cx="2124492" cy="1295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a-f: Positive overlap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g-l: negative overlap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m-o: zero overlap</a:t>
            </a:r>
            <a:endParaRPr lang="en-US" b="1" dirty="0"/>
          </a:p>
        </p:txBody>
      </p:sp>
      <p:pic>
        <p:nvPicPr>
          <p:cNvPr id="1853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1" y="203295"/>
            <a:ext cx="3748088" cy="634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09600"/>
            <a:ext cx="80772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1200"/>
              </a:spcAft>
            </a:pPr>
            <a:r>
              <a:rPr lang="en-US" sz="2400" dirty="0" smtClean="0">
                <a:latin typeface="Gill Sans MT" pitchFamily="34" charset="0"/>
              </a:rPr>
              <a:t>The overlap, </a:t>
            </a:r>
            <a:r>
              <a:rPr lang="en-US" sz="2400" b="1" i="1" dirty="0" smtClean="0">
                <a:latin typeface="Gill Sans MT" pitchFamily="34" charset="0"/>
              </a:rPr>
              <a:t>S</a:t>
            </a:r>
            <a:r>
              <a:rPr lang="en-US" sz="2400" dirty="0" smtClean="0">
                <a:latin typeface="Gill Sans MT" pitchFamily="34" charset="0"/>
              </a:rPr>
              <a:t> to be positive is very essential in bonding</a:t>
            </a:r>
          </a:p>
          <a:p>
            <a:pPr algn="ctr">
              <a:lnSpc>
                <a:spcPct val="200000"/>
              </a:lnSpc>
              <a:spcAft>
                <a:spcPts val="1200"/>
              </a:spcAft>
            </a:pPr>
            <a:r>
              <a:rPr lang="en-US" sz="2400" dirty="0" smtClean="0">
                <a:latin typeface="Gill Sans MT" pitchFamily="34" charset="0"/>
                <a:sym typeface="Symbol"/>
              </a:rPr>
              <a:t>Benzene – aromatic </a:t>
            </a:r>
          </a:p>
          <a:p>
            <a:pPr algn="ctr">
              <a:lnSpc>
                <a:spcPct val="200000"/>
              </a:lnSpc>
              <a:spcAft>
                <a:spcPts val="1200"/>
              </a:spcAft>
            </a:pPr>
            <a:r>
              <a:rPr lang="en-US" sz="2400" dirty="0" smtClean="0">
                <a:latin typeface="Gill Sans MT" pitchFamily="34" charset="0"/>
                <a:sym typeface="Symbol"/>
              </a:rPr>
              <a:t>Inorganic benzene – less aromatic</a:t>
            </a:r>
          </a:p>
        </p:txBody>
      </p:sp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429000"/>
            <a:ext cx="5170768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3407" y="181743"/>
            <a:ext cx="6137993" cy="233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6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013806"/>
            <a:ext cx="7715437" cy="331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263908"/>
            <a:ext cx="8305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smtClean="0">
                <a:latin typeface="Gill Sans MT" pitchFamily="34" charset="0"/>
              </a:rPr>
              <a:t>Those orbitals which are cylindrically symmetrical about the internuclear axis (</a:t>
            </a:r>
            <a:r>
              <a:rPr lang="en-US" sz="2800" i="1" dirty="0" smtClean="0">
                <a:latin typeface="Garamond" pitchFamily="18" charset="0"/>
              </a:rPr>
              <a:t>that are symmetric to rotation about the line connecting the nuclei</a:t>
            </a:r>
            <a:r>
              <a:rPr lang="en-US" sz="2600" dirty="0" smtClean="0">
                <a:latin typeface="Gill Sans MT" pitchFamily="34" charset="0"/>
              </a:rPr>
              <a:t>) are called  </a:t>
            </a:r>
            <a:r>
              <a:rPr lang="en-US" sz="2600" dirty="0" smtClean="0">
                <a:latin typeface="Symbol" pitchFamily="18" charset="2"/>
              </a:rPr>
              <a:t>s</a:t>
            </a:r>
            <a:r>
              <a:rPr lang="en-US" sz="2600" dirty="0" smtClean="0">
                <a:latin typeface="Gill Sans MT" pitchFamily="34" charset="0"/>
              </a:rPr>
              <a:t> orbitals, analogous to an </a:t>
            </a:r>
            <a:r>
              <a:rPr lang="en-US" sz="2600" i="1" dirty="0" smtClean="0">
                <a:latin typeface="Gill Sans MT" pitchFamily="34" charset="0"/>
              </a:rPr>
              <a:t>s</a:t>
            </a:r>
            <a:r>
              <a:rPr lang="en-US" sz="2600" dirty="0" smtClean="0">
                <a:latin typeface="Gill Sans MT" pitchFamily="34" charset="0"/>
              </a:rPr>
              <a:t> orbital, the atomic orbital of highest symmetry</a:t>
            </a:r>
          </a:p>
        </p:txBody>
      </p:sp>
      <p:sp>
        <p:nvSpPr>
          <p:cNvPr id="3" name="Rectangle 2"/>
          <p:cNvSpPr/>
          <p:nvPr/>
        </p:nvSpPr>
        <p:spPr>
          <a:xfrm>
            <a:off x="1600200" y="467380"/>
            <a:ext cx="601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 smtClean="0">
                <a:latin typeface="Gill Sans MT" pitchFamily="34" charset="0"/>
              </a:rPr>
              <a:t>Symmetry of Molecular Orbitals</a:t>
            </a:r>
            <a:endParaRPr lang="en-US" sz="2800" b="1" dirty="0" smtClean="0">
              <a:latin typeface="Gill Sans MT" pitchFamily="34" charset="0"/>
              <a:sym typeface="Symbol"/>
            </a:endParaRPr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1" y="4319598"/>
            <a:ext cx="3581400" cy="208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4191000"/>
            <a:ext cx="35909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057400"/>
            <a:ext cx="8229600" cy="2547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1200"/>
              </a:spcAft>
            </a:pPr>
            <a:r>
              <a:rPr lang="en-US" sz="2800" dirty="0" smtClean="0">
                <a:latin typeface="Gill Sans MT" pitchFamily="34" charset="0"/>
              </a:rPr>
              <a:t>All antibonding orbitals (identified with an *) possess an additional nodal plane perpendicular to the internuclear axis and lying between the nuclei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458200" cy="1461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2800" b="1" dirty="0" smtClean="0">
                <a:latin typeface="Gill Sans MT" pitchFamily="34" charset="0"/>
              </a:rPr>
              <a:t>If the internuclear axis lies in a nodal plane, 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2800" b="1" dirty="0" smtClean="0">
                <a:latin typeface="Gill Sans MT" pitchFamily="34" charset="0"/>
              </a:rPr>
              <a:t>a </a:t>
            </a:r>
            <a:r>
              <a:rPr lang="en-US" sz="2800" b="1" dirty="0" smtClean="0">
                <a:latin typeface="Symbol" pitchFamily="18" charset="2"/>
              </a:rPr>
              <a:t>p</a:t>
            </a:r>
            <a:r>
              <a:rPr lang="en-US" sz="2800" b="1" dirty="0" smtClean="0">
                <a:latin typeface="Gill Sans MT" pitchFamily="34" charset="0"/>
              </a:rPr>
              <a:t> bond results</a:t>
            </a:r>
          </a:p>
        </p:txBody>
      </p:sp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133600"/>
            <a:ext cx="337563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51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871663"/>
            <a:ext cx="3814599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371600" y="3810000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Symbol" pitchFamily="18" charset="2"/>
              </a:rPr>
              <a:t>p</a:t>
            </a:r>
            <a:r>
              <a:rPr lang="en-US" sz="3200" b="1" i="1" baseline="-25000" dirty="0" smtClean="0">
                <a:latin typeface="Gill Sans MT" pitchFamily="34" charset="0"/>
              </a:rPr>
              <a:t>p-p</a:t>
            </a:r>
            <a:endParaRPr lang="en-US" b="1" i="1" baseline="-25000" dirty="0">
              <a:latin typeface="Symbol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4038600"/>
            <a:ext cx="9621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Symbol" pitchFamily="18" charset="2"/>
              </a:rPr>
              <a:t>p</a:t>
            </a:r>
            <a:r>
              <a:rPr lang="en-US" sz="3200" b="1" baseline="30000" dirty="0" smtClean="0">
                <a:latin typeface="Symbol" pitchFamily="18" charset="2"/>
              </a:rPr>
              <a:t>*</a:t>
            </a:r>
            <a:r>
              <a:rPr lang="en-US" sz="3200" b="1" i="1" baseline="-25000" dirty="0" smtClean="0">
                <a:latin typeface="Gill Sans MT" pitchFamily="34" charset="0"/>
              </a:rPr>
              <a:t>p-p</a:t>
            </a:r>
            <a:endParaRPr lang="en-US" b="1" i="1" baseline="-25000" dirty="0">
              <a:latin typeface="Symbol" pitchFamily="18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4953000"/>
            <a:ext cx="7848600" cy="1491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Symbol" pitchFamily="18" charset="2"/>
              </a:rPr>
              <a:t>p</a:t>
            </a:r>
            <a:r>
              <a:rPr lang="en-US" sz="3200" i="1" baseline="-25000" dirty="0" smtClean="0">
                <a:latin typeface="Gill Sans MT" pitchFamily="34" charset="0"/>
              </a:rPr>
              <a:t>p-p</a:t>
            </a:r>
            <a:r>
              <a:rPr lang="en-US" sz="3200" dirty="0" smtClean="0">
                <a:latin typeface="Gill Sans MT" pitchFamily="34" charset="0"/>
              </a:rPr>
              <a:t> orbitals, which are </a:t>
            </a:r>
            <a:r>
              <a:rPr lang="en-US" sz="3200" i="1" dirty="0" err="1" smtClean="0">
                <a:latin typeface="Gill Sans MT" pitchFamily="34" charset="0"/>
              </a:rPr>
              <a:t>ungerade</a:t>
            </a:r>
            <a:r>
              <a:rPr lang="en-US" sz="3200" dirty="0" smtClean="0">
                <a:latin typeface="Gill Sans MT" pitchFamily="34" charset="0"/>
              </a:rPr>
              <a:t>, and </a:t>
            </a:r>
            <a:r>
              <a:rPr lang="en-US" sz="3200" dirty="0" smtClean="0">
                <a:latin typeface="Symbol" pitchFamily="18" charset="2"/>
              </a:rPr>
              <a:t>p</a:t>
            </a:r>
            <a:r>
              <a:rPr lang="en-US" sz="3200" i="1" baseline="30000" dirty="0" smtClean="0">
                <a:latin typeface="Symbol" pitchFamily="18" charset="2"/>
              </a:rPr>
              <a:t>*</a:t>
            </a:r>
            <a:r>
              <a:rPr lang="en-US" sz="3200" i="1" baseline="-25000" dirty="0" smtClean="0">
                <a:latin typeface="Gill Sans MT" pitchFamily="34" charset="0"/>
              </a:rPr>
              <a:t>p-p</a:t>
            </a:r>
            <a:r>
              <a:rPr lang="en-US" sz="3200" dirty="0" smtClean="0">
                <a:latin typeface="Gill Sans MT" pitchFamily="34" charset="0"/>
              </a:rPr>
              <a:t> orbitals, which are </a:t>
            </a:r>
            <a:r>
              <a:rPr lang="en-US" sz="3200" i="1" dirty="0" err="1" smtClean="0">
                <a:latin typeface="Gill Sans MT" pitchFamily="34" charset="0"/>
              </a:rPr>
              <a:t>gerade</a:t>
            </a:r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604" y="45716"/>
            <a:ext cx="15430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2336" y="25788"/>
            <a:ext cx="15906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3052" y="1419664"/>
            <a:ext cx="15430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9593" y="1385668"/>
            <a:ext cx="15906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8134" y="2971800"/>
            <a:ext cx="15430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753" y="2943664"/>
            <a:ext cx="15906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7124" y="4357468"/>
            <a:ext cx="15430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4492" y="4343400"/>
            <a:ext cx="15906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7696200" cy="1135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2400" b="1" dirty="0" smtClean="0">
                <a:latin typeface="Gill Sans MT" pitchFamily="34" charset="0"/>
              </a:rPr>
              <a:t>In </a:t>
            </a:r>
            <a:r>
              <a:rPr lang="en-US" sz="2400" b="1" dirty="0" smtClean="0">
                <a:latin typeface="Symbol" pitchFamily="18" charset="2"/>
              </a:rPr>
              <a:t>d</a:t>
            </a:r>
            <a:r>
              <a:rPr lang="en-US" sz="2400" b="1" dirty="0" smtClean="0">
                <a:latin typeface="Gill Sans MT" pitchFamily="34" charset="0"/>
              </a:rPr>
              <a:t> bonds the internuclear axis lies in two </a:t>
            </a:r>
            <a:r>
              <a:rPr lang="en-US" sz="2400" b="1" dirty="0" err="1" smtClean="0">
                <a:latin typeface="Gill Sans MT" pitchFamily="34" charset="0"/>
              </a:rPr>
              <a:t>mutuaIly</a:t>
            </a:r>
            <a:r>
              <a:rPr lang="en-US" sz="2400" b="1" dirty="0" smtClean="0">
                <a:latin typeface="Gill Sans MT" pitchFamily="34" charset="0"/>
              </a:rPr>
              <a:t> perpendicular nodal planes</a:t>
            </a:r>
          </a:p>
        </p:txBody>
      </p:sp>
      <p:graphicFrame>
        <p:nvGraphicFramePr>
          <p:cNvPr id="179202" name="Object 2"/>
          <p:cNvGraphicFramePr>
            <a:graphicFrameLocks noChangeAspect="1"/>
          </p:cNvGraphicFramePr>
          <p:nvPr/>
        </p:nvGraphicFramePr>
        <p:xfrm>
          <a:off x="228600" y="2895600"/>
          <a:ext cx="4953000" cy="3237034"/>
        </p:xfrm>
        <a:graphic>
          <a:graphicData uri="http://schemas.openxmlformats.org/presentationml/2006/ole">
            <p:oleObj spid="_x0000_s179202" name="ChemSketch" r:id="rId3" imgW="1856160" imgH="1213200" progId="ACD.ChemSketch.20">
              <p:embed/>
            </p:oleObj>
          </a:graphicData>
        </a:graphic>
      </p:graphicFrame>
      <p:graphicFrame>
        <p:nvGraphicFramePr>
          <p:cNvPr id="179203" name="Object 3"/>
          <p:cNvGraphicFramePr>
            <a:graphicFrameLocks noChangeAspect="1"/>
          </p:cNvGraphicFramePr>
          <p:nvPr/>
        </p:nvGraphicFramePr>
        <p:xfrm>
          <a:off x="5943600" y="2197653"/>
          <a:ext cx="2877947" cy="4126947"/>
        </p:xfrm>
        <a:graphic>
          <a:graphicData uri="http://schemas.openxmlformats.org/presentationml/2006/ole">
            <p:oleObj spid="_x0000_s179203" name="ChemSketch" r:id="rId4" imgW="1045440" imgH="1499760" progId="ACD.ChemSketch.2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1" y="826578"/>
            <a:ext cx="5181600" cy="580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676400" y="152400"/>
            <a:ext cx="601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 smtClean="0">
                <a:latin typeface="Gill Sans MT" pitchFamily="34" charset="0"/>
              </a:rPr>
              <a:t>Symmetry of Molecular Orbitals</a:t>
            </a:r>
            <a:endParaRPr lang="en-US" sz="2800" b="1" dirty="0" smtClean="0">
              <a:latin typeface="Gill Sans MT" pitchFamily="34" charset="0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76200"/>
            <a:ext cx="601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 smtClean="0">
                <a:latin typeface="Gill Sans MT" pitchFamily="34" charset="0"/>
              </a:rPr>
              <a:t>Symmetry of Molecular Orbitals</a:t>
            </a:r>
            <a:endParaRPr lang="en-US" sz="2800" b="1" dirty="0" smtClean="0">
              <a:latin typeface="Gill Sans MT" pitchFamily="34" charset="0"/>
              <a:sym typeface="Symbol"/>
            </a:endParaRPr>
          </a:p>
        </p:txBody>
      </p:sp>
      <p:pic>
        <p:nvPicPr>
          <p:cNvPr id="1771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762000"/>
            <a:ext cx="6857999" cy="583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57200"/>
            <a:ext cx="8382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1200"/>
              </a:spcAft>
            </a:pPr>
            <a:r>
              <a:rPr lang="en-US" sz="2800" dirty="0" smtClean="0">
                <a:latin typeface="Gill Sans MT" pitchFamily="34" charset="0"/>
              </a:rPr>
              <a:t>There are two criteria that must be met for the formation of bonding molecular orbitals:</a:t>
            </a:r>
          </a:p>
          <a:p>
            <a:pPr algn="just">
              <a:lnSpc>
                <a:spcPct val="20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Gill Sans MT" pitchFamily="34" charset="0"/>
              </a:rPr>
              <a:t> the overlap between the atomic orbitals must be positive</a:t>
            </a:r>
          </a:p>
          <a:p>
            <a:pPr algn="just">
              <a:lnSpc>
                <a:spcPct val="20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Gill Sans MT" pitchFamily="34" charset="0"/>
              </a:rPr>
              <a:t> the energies of the atomic orbitals must be approximately the same</a:t>
            </a:r>
            <a:endParaRPr lang="en-US" sz="280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124200"/>
            <a:ext cx="4198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Homonuclear Diatomics</a:t>
            </a:r>
            <a:endParaRPr lang="en-US" sz="2800" b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4648200" cy="394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20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5105400"/>
            <a:ext cx="26955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486400" y="2133600"/>
            <a:ext cx="266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Gill Sans MT" pitchFamily="34" charset="0"/>
              </a:rPr>
              <a:t>The ground state electronic configuration of H</a:t>
            </a:r>
            <a:r>
              <a:rPr lang="en-US" b="1" baseline="-25000" dirty="0" smtClean="0">
                <a:latin typeface="Gill Sans MT" pitchFamily="34" charset="0"/>
              </a:rPr>
              <a:t>2</a:t>
            </a:r>
            <a:endParaRPr lang="en-US" b="1" baseline="-25000" dirty="0">
              <a:latin typeface="Gill Sans MT" pitchFamily="34" charset="0"/>
            </a:endParaRPr>
          </a:p>
        </p:txBody>
      </p:sp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4038600"/>
            <a:ext cx="1143000" cy="63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096000" y="3276600"/>
            <a:ext cx="1693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Gill Sans MT" pitchFamily="34" charset="0"/>
              </a:rPr>
              <a:t>H</a:t>
            </a:r>
            <a:r>
              <a:rPr lang="en-US" sz="2800" b="1" baseline="-25000" dirty="0" smtClean="0">
                <a:solidFill>
                  <a:srgbClr val="0000FF"/>
                </a:solidFill>
                <a:latin typeface="Gill Sans MT" pitchFamily="34" charset="0"/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  <a:latin typeface="Gill Sans MT" pitchFamily="34" charset="0"/>
              </a:rPr>
              <a:t> = </a:t>
            </a:r>
            <a:r>
              <a:rPr lang="en-US" sz="2800" b="1" dirty="0" smtClean="0">
                <a:solidFill>
                  <a:srgbClr val="0000FF"/>
                </a:solidFill>
                <a:latin typeface="Symbol" pitchFamily="18" charset="2"/>
              </a:rPr>
              <a:t>s</a:t>
            </a:r>
            <a:r>
              <a:rPr lang="en-US" sz="2800" b="1" baseline="-25000" dirty="0" smtClean="0">
                <a:solidFill>
                  <a:srgbClr val="0000FF"/>
                </a:solidFill>
                <a:latin typeface="Gill Sans MT" pitchFamily="34" charset="0"/>
              </a:rPr>
              <a:t>1</a:t>
            </a:r>
            <a:r>
              <a:rPr lang="en-US" sz="2800" b="1" i="1" baseline="-25000" dirty="0" smtClean="0">
                <a:solidFill>
                  <a:srgbClr val="0000FF"/>
                </a:solidFill>
                <a:latin typeface="Gill Sans MT" pitchFamily="34" charset="0"/>
              </a:rPr>
              <a:t>s</a:t>
            </a:r>
            <a:r>
              <a:rPr lang="en-US" sz="2800" b="1" baseline="30000" dirty="0" smtClean="0">
                <a:solidFill>
                  <a:srgbClr val="0000FF"/>
                </a:solidFill>
                <a:latin typeface="Gill Sans MT" pitchFamily="34" charset="0"/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  <a:latin typeface="Gill Sans MT" pitchFamily="34" charset="0"/>
              </a:rPr>
              <a:t> </a:t>
            </a:r>
            <a:endParaRPr lang="en-US" sz="2800" b="1" baseline="30000" dirty="0">
              <a:solidFill>
                <a:srgbClr val="0000FF"/>
              </a:solidFill>
              <a:latin typeface="Gill Sans MT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5257800"/>
            <a:ext cx="275117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6858000" cy="5003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295400" y="5562600"/>
            <a:ext cx="2573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Gill Sans MT" pitchFamily="34" charset="0"/>
              </a:rPr>
              <a:t>He</a:t>
            </a:r>
            <a:r>
              <a:rPr lang="en-US" sz="2800" b="1" baseline="-25000" dirty="0" smtClean="0">
                <a:solidFill>
                  <a:srgbClr val="0000FF"/>
                </a:solidFill>
                <a:latin typeface="Gill Sans MT" pitchFamily="34" charset="0"/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  <a:latin typeface="Gill Sans MT" pitchFamily="34" charset="0"/>
              </a:rPr>
              <a:t> = </a:t>
            </a:r>
            <a:r>
              <a:rPr lang="en-US" sz="2800" b="1" dirty="0" smtClean="0">
                <a:solidFill>
                  <a:srgbClr val="0000FF"/>
                </a:solidFill>
                <a:latin typeface="Symbol" pitchFamily="18" charset="2"/>
              </a:rPr>
              <a:t>s</a:t>
            </a:r>
            <a:r>
              <a:rPr lang="en-US" sz="2800" b="1" baseline="-25000" dirty="0" smtClean="0">
                <a:solidFill>
                  <a:srgbClr val="0000FF"/>
                </a:solidFill>
                <a:latin typeface="Gill Sans MT" pitchFamily="34" charset="0"/>
              </a:rPr>
              <a:t>1</a:t>
            </a:r>
            <a:r>
              <a:rPr lang="en-US" sz="2800" b="1" i="1" baseline="-25000" dirty="0" smtClean="0">
                <a:solidFill>
                  <a:srgbClr val="0000FF"/>
                </a:solidFill>
                <a:latin typeface="Gill Sans MT" pitchFamily="34" charset="0"/>
              </a:rPr>
              <a:t>s</a:t>
            </a:r>
            <a:r>
              <a:rPr lang="en-US" sz="2800" b="1" baseline="30000" dirty="0" smtClean="0">
                <a:solidFill>
                  <a:srgbClr val="0000FF"/>
                </a:solidFill>
                <a:latin typeface="Gill Sans MT" pitchFamily="34" charset="0"/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  <a:latin typeface="Gill Sans MT" pitchFamily="34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Symbol" pitchFamily="18" charset="2"/>
              </a:rPr>
              <a:t>s</a:t>
            </a:r>
            <a:r>
              <a:rPr lang="en-US" sz="2800" b="1" baseline="30000" dirty="0" smtClean="0">
                <a:solidFill>
                  <a:srgbClr val="0000FF"/>
                </a:solidFill>
                <a:latin typeface="Gill Sans MT" pitchFamily="34" charset="0"/>
              </a:rPr>
              <a:t>*</a:t>
            </a:r>
            <a:r>
              <a:rPr lang="en-US" sz="2800" b="1" baseline="-25000" dirty="0" smtClean="0">
                <a:solidFill>
                  <a:srgbClr val="0000FF"/>
                </a:solidFill>
                <a:latin typeface="Gill Sans MT" pitchFamily="34" charset="0"/>
              </a:rPr>
              <a:t>1</a:t>
            </a:r>
            <a:r>
              <a:rPr lang="en-US" sz="2800" b="1" i="1" baseline="-25000" dirty="0" smtClean="0">
                <a:solidFill>
                  <a:srgbClr val="0000FF"/>
                </a:solidFill>
                <a:latin typeface="Gill Sans MT" pitchFamily="34" charset="0"/>
              </a:rPr>
              <a:t>s</a:t>
            </a:r>
            <a:r>
              <a:rPr lang="en-US" sz="2800" b="1" baseline="30000" dirty="0" smtClean="0">
                <a:solidFill>
                  <a:srgbClr val="0000FF"/>
                </a:solidFill>
                <a:latin typeface="Gill Sans MT" pitchFamily="34" charset="0"/>
              </a:rPr>
              <a:t>2</a:t>
            </a:r>
            <a:endParaRPr lang="en-US" sz="2800" b="1" baseline="30000" dirty="0">
              <a:solidFill>
                <a:srgbClr val="0000FF"/>
              </a:solidFill>
              <a:latin typeface="Gill Sans M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5334000"/>
            <a:ext cx="3052439" cy="13074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Gill Sans MT" pitchFamily="34" charset="0"/>
              </a:rPr>
              <a:t>Li</a:t>
            </a:r>
            <a:r>
              <a:rPr lang="en-US" sz="2800" b="1" baseline="-25000" dirty="0" smtClean="0">
                <a:solidFill>
                  <a:srgbClr val="0000FF"/>
                </a:solidFill>
                <a:latin typeface="Gill Sans MT" pitchFamily="34" charset="0"/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  <a:latin typeface="Gill Sans MT" pitchFamily="34" charset="0"/>
              </a:rPr>
              <a:t> = </a:t>
            </a:r>
            <a:r>
              <a:rPr lang="en-US" sz="2800" b="1" dirty="0" smtClean="0">
                <a:solidFill>
                  <a:srgbClr val="0000FF"/>
                </a:solidFill>
                <a:latin typeface="Symbol" pitchFamily="18" charset="2"/>
              </a:rPr>
              <a:t>s</a:t>
            </a:r>
            <a:r>
              <a:rPr lang="en-US" sz="2800" b="1" baseline="-25000" dirty="0" smtClean="0">
                <a:solidFill>
                  <a:srgbClr val="0000FF"/>
                </a:solidFill>
                <a:latin typeface="Gill Sans MT" pitchFamily="34" charset="0"/>
              </a:rPr>
              <a:t>1</a:t>
            </a:r>
            <a:r>
              <a:rPr lang="en-US" sz="2800" b="1" i="1" baseline="-25000" dirty="0" smtClean="0">
                <a:solidFill>
                  <a:srgbClr val="0000FF"/>
                </a:solidFill>
                <a:latin typeface="Gill Sans MT" pitchFamily="34" charset="0"/>
              </a:rPr>
              <a:t>s</a:t>
            </a:r>
            <a:r>
              <a:rPr lang="en-US" sz="2800" b="1" baseline="30000" dirty="0" smtClean="0">
                <a:solidFill>
                  <a:srgbClr val="0000FF"/>
                </a:solidFill>
                <a:latin typeface="Gill Sans MT" pitchFamily="34" charset="0"/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  <a:latin typeface="Gill Sans MT" pitchFamily="34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Symbol" pitchFamily="18" charset="2"/>
              </a:rPr>
              <a:t>s</a:t>
            </a:r>
            <a:r>
              <a:rPr lang="en-US" sz="2800" b="1" baseline="30000" dirty="0" smtClean="0">
                <a:solidFill>
                  <a:srgbClr val="0000FF"/>
                </a:solidFill>
                <a:latin typeface="Gill Sans MT" pitchFamily="34" charset="0"/>
              </a:rPr>
              <a:t>*</a:t>
            </a:r>
            <a:r>
              <a:rPr lang="en-US" sz="2800" b="1" baseline="-25000" dirty="0" smtClean="0">
                <a:solidFill>
                  <a:srgbClr val="0000FF"/>
                </a:solidFill>
                <a:latin typeface="Gill Sans MT" pitchFamily="34" charset="0"/>
              </a:rPr>
              <a:t>1</a:t>
            </a:r>
            <a:r>
              <a:rPr lang="en-US" sz="2800" b="1" i="1" baseline="-25000" dirty="0" smtClean="0">
                <a:solidFill>
                  <a:srgbClr val="0000FF"/>
                </a:solidFill>
                <a:latin typeface="Gill Sans MT" pitchFamily="34" charset="0"/>
              </a:rPr>
              <a:t>s</a:t>
            </a:r>
            <a:r>
              <a:rPr lang="en-US" sz="2800" b="1" baseline="30000" dirty="0" smtClean="0">
                <a:solidFill>
                  <a:srgbClr val="0000FF"/>
                </a:solidFill>
                <a:latin typeface="Gill Sans MT" pitchFamily="34" charset="0"/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  <a:latin typeface="Symbol" pitchFamily="18" charset="2"/>
              </a:rPr>
              <a:t> s</a:t>
            </a:r>
            <a:r>
              <a:rPr lang="en-US" sz="2800" b="1" baseline="-25000" dirty="0" smtClean="0">
                <a:solidFill>
                  <a:srgbClr val="0000FF"/>
                </a:solidFill>
                <a:latin typeface="Gill Sans MT" pitchFamily="34" charset="0"/>
              </a:rPr>
              <a:t>2</a:t>
            </a:r>
            <a:r>
              <a:rPr lang="en-US" sz="2800" b="1" i="1" baseline="-25000" dirty="0" smtClean="0">
                <a:solidFill>
                  <a:srgbClr val="0000FF"/>
                </a:solidFill>
                <a:latin typeface="Gill Sans MT" pitchFamily="34" charset="0"/>
              </a:rPr>
              <a:t>s</a:t>
            </a:r>
            <a:r>
              <a:rPr lang="en-US" sz="2800" b="1" baseline="30000" dirty="0" smtClean="0">
                <a:solidFill>
                  <a:srgbClr val="0000FF"/>
                </a:solidFill>
                <a:latin typeface="Gill Sans MT" pitchFamily="34" charset="0"/>
              </a:rPr>
              <a:t>2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Gill Sans MT" pitchFamily="34" charset="0"/>
              </a:rPr>
              <a:t>      = </a:t>
            </a:r>
            <a:r>
              <a:rPr lang="en-US" sz="2800" b="1" dirty="0" smtClean="0">
                <a:solidFill>
                  <a:srgbClr val="0000FF"/>
                </a:solidFill>
                <a:latin typeface="Symbol" pitchFamily="18" charset="2"/>
              </a:rPr>
              <a:t>KKs</a:t>
            </a:r>
            <a:r>
              <a:rPr lang="en-US" sz="2800" b="1" baseline="-25000" dirty="0" smtClean="0">
                <a:solidFill>
                  <a:srgbClr val="0000FF"/>
                </a:solidFill>
                <a:latin typeface="Gill Sans MT" pitchFamily="34" charset="0"/>
              </a:rPr>
              <a:t>2</a:t>
            </a:r>
            <a:r>
              <a:rPr lang="en-US" sz="2800" b="1" i="1" baseline="-25000" dirty="0" smtClean="0">
                <a:solidFill>
                  <a:srgbClr val="0000FF"/>
                </a:solidFill>
                <a:latin typeface="Gill Sans MT" pitchFamily="34" charset="0"/>
              </a:rPr>
              <a:t>s</a:t>
            </a:r>
            <a:r>
              <a:rPr lang="en-US" sz="2800" b="1" baseline="30000" dirty="0" smtClean="0">
                <a:solidFill>
                  <a:srgbClr val="0000FF"/>
                </a:solidFill>
                <a:latin typeface="Gill Sans MT" pitchFamily="34" charset="0"/>
              </a:rPr>
              <a:t>2</a:t>
            </a:r>
          </a:p>
        </p:txBody>
      </p:sp>
      <p:pic>
        <p:nvPicPr>
          <p:cNvPr id="173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228600"/>
            <a:ext cx="16849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5562600"/>
            <a:ext cx="2852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FF"/>
                </a:solidFill>
                <a:latin typeface="Gill Sans MT" pitchFamily="34" charset="0"/>
              </a:rPr>
              <a:t>Be</a:t>
            </a:r>
            <a:r>
              <a:rPr lang="en-US" sz="3200" b="1" baseline="-25000" dirty="0" smtClean="0">
                <a:solidFill>
                  <a:srgbClr val="0000FF"/>
                </a:solidFill>
                <a:latin typeface="Gill Sans MT" pitchFamily="34" charset="0"/>
              </a:rPr>
              <a:t>2</a:t>
            </a:r>
            <a:r>
              <a:rPr lang="en-US" sz="3200" b="1" dirty="0" smtClean="0">
                <a:solidFill>
                  <a:srgbClr val="0000FF"/>
                </a:solidFill>
                <a:latin typeface="Gill Sans MT" pitchFamily="34" charset="0"/>
              </a:rPr>
              <a:t> = </a:t>
            </a:r>
            <a:r>
              <a:rPr lang="en-US" sz="3200" b="1" dirty="0" smtClean="0">
                <a:solidFill>
                  <a:srgbClr val="0000FF"/>
                </a:solidFill>
                <a:latin typeface="Symbol" pitchFamily="18" charset="2"/>
              </a:rPr>
              <a:t>s</a:t>
            </a:r>
            <a:r>
              <a:rPr lang="en-US" sz="3200" b="1" baseline="-25000" dirty="0" smtClean="0">
                <a:solidFill>
                  <a:srgbClr val="0000FF"/>
                </a:solidFill>
                <a:latin typeface="Gill Sans MT" pitchFamily="34" charset="0"/>
              </a:rPr>
              <a:t>2</a:t>
            </a:r>
            <a:r>
              <a:rPr lang="en-US" sz="3200" b="1" i="1" baseline="-25000" dirty="0" smtClean="0">
                <a:solidFill>
                  <a:srgbClr val="0000FF"/>
                </a:solidFill>
                <a:latin typeface="Gill Sans MT" pitchFamily="34" charset="0"/>
              </a:rPr>
              <a:t>s</a:t>
            </a:r>
            <a:r>
              <a:rPr lang="en-US" sz="3200" b="1" baseline="30000" dirty="0" smtClean="0">
                <a:solidFill>
                  <a:srgbClr val="0000FF"/>
                </a:solidFill>
                <a:latin typeface="Gill Sans MT" pitchFamily="34" charset="0"/>
              </a:rPr>
              <a:t>2</a:t>
            </a:r>
            <a:r>
              <a:rPr lang="en-US" sz="3200" b="1" dirty="0" smtClean="0">
                <a:solidFill>
                  <a:srgbClr val="0000FF"/>
                </a:solidFill>
                <a:latin typeface="Symbol" pitchFamily="18" charset="2"/>
              </a:rPr>
              <a:t> s</a:t>
            </a:r>
            <a:r>
              <a:rPr lang="en-US" sz="3200" b="1" baseline="30000" dirty="0" smtClean="0">
                <a:solidFill>
                  <a:srgbClr val="0000FF"/>
                </a:solidFill>
                <a:latin typeface="Gill Sans MT" pitchFamily="34" charset="0"/>
              </a:rPr>
              <a:t>*</a:t>
            </a:r>
            <a:r>
              <a:rPr lang="en-US" sz="3200" b="1" baseline="-25000" dirty="0" smtClean="0">
                <a:solidFill>
                  <a:srgbClr val="0000FF"/>
                </a:solidFill>
                <a:latin typeface="Gill Sans MT" pitchFamily="34" charset="0"/>
              </a:rPr>
              <a:t>2</a:t>
            </a:r>
            <a:r>
              <a:rPr lang="en-US" sz="3200" b="1" i="1" baseline="-25000" dirty="0" smtClean="0">
                <a:solidFill>
                  <a:srgbClr val="0000FF"/>
                </a:solidFill>
                <a:latin typeface="Gill Sans MT" pitchFamily="34" charset="0"/>
              </a:rPr>
              <a:t>s</a:t>
            </a:r>
            <a:r>
              <a:rPr lang="en-US" sz="3200" b="1" baseline="30000" dirty="0" smtClean="0">
                <a:solidFill>
                  <a:srgbClr val="0000FF"/>
                </a:solidFill>
                <a:latin typeface="Gill Sans MT" pitchFamily="34" charset="0"/>
              </a:rPr>
              <a:t>2</a:t>
            </a:r>
          </a:p>
        </p:txBody>
      </p:sp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685800"/>
            <a:ext cx="46863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132" name="Object 4"/>
          <p:cNvGraphicFramePr>
            <a:graphicFrameLocks noChangeAspect="1"/>
          </p:cNvGraphicFramePr>
          <p:nvPr/>
        </p:nvGraphicFramePr>
        <p:xfrm>
          <a:off x="914400" y="1219200"/>
          <a:ext cx="7144262" cy="4134811"/>
        </p:xfrm>
        <a:graphic>
          <a:graphicData uri="http://schemas.openxmlformats.org/presentationml/2006/ole">
            <p:oleObj spid="_x0000_s176132" name="ChemSketch" r:id="rId3" imgW="2228040" imgH="1289160" progId="ACD.ChemSketch.2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52400"/>
            <a:ext cx="4260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Gill Sans MT" pitchFamily="34" charset="0"/>
              </a:rPr>
              <a:t>Oxygen, Fluorine, and Neon </a:t>
            </a:r>
            <a:endParaRPr lang="en-US" sz="2400" b="1" dirty="0">
              <a:latin typeface="Gill Sans MT" pitchFamily="34" charset="0"/>
            </a:endParaRPr>
          </a:p>
        </p:txBody>
      </p:sp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0"/>
            <a:ext cx="3886200" cy="605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581400" y="1524000"/>
            <a:ext cx="541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00FF"/>
                </a:solidFill>
                <a:latin typeface="Gill Sans MT" pitchFamily="34" charset="0"/>
              </a:rPr>
              <a:t>O</a:t>
            </a:r>
            <a:r>
              <a:rPr lang="en-US" sz="2400" b="1" baseline="-25000" dirty="0" smtClean="0">
                <a:solidFill>
                  <a:srgbClr val="0000FF"/>
                </a:solidFill>
                <a:latin typeface="Gill Sans MT" pitchFamily="34" charset="0"/>
              </a:rPr>
              <a:t>2</a:t>
            </a:r>
            <a:r>
              <a:rPr lang="en-US" sz="2400" b="1" dirty="0" smtClean="0">
                <a:solidFill>
                  <a:srgbClr val="0000FF"/>
                </a:solidFill>
                <a:latin typeface="Gill Sans MT" pitchFamily="34" charset="0"/>
              </a:rPr>
              <a:t> = KK </a:t>
            </a:r>
            <a:r>
              <a:rPr lang="en-US" sz="2400" b="1" dirty="0" smtClean="0">
                <a:solidFill>
                  <a:srgbClr val="0000FF"/>
                </a:solidFill>
                <a:latin typeface="Symbol" pitchFamily="18" charset="2"/>
              </a:rPr>
              <a:t>s</a:t>
            </a:r>
            <a:r>
              <a:rPr lang="en-US" sz="2400" b="1" baseline="-25000" dirty="0" smtClean="0">
                <a:solidFill>
                  <a:srgbClr val="0000FF"/>
                </a:solidFill>
                <a:latin typeface="Gill Sans MT" pitchFamily="34" charset="0"/>
              </a:rPr>
              <a:t>2</a:t>
            </a:r>
            <a:r>
              <a:rPr lang="en-US" sz="2400" b="1" i="1" baseline="-25000" dirty="0" smtClean="0">
                <a:solidFill>
                  <a:srgbClr val="0000FF"/>
                </a:solidFill>
                <a:latin typeface="Gill Sans MT" pitchFamily="34" charset="0"/>
              </a:rPr>
              <a:t>s</a:t>
            </a:r>
            <a:r>
              <a:rPr lang="en-US" sz="2400" b="1" baseline="30000" dirty="0" smtClean="0">
                <a:solidFill>
                  <a:srgbClr val="0000FF"/>
                </a:solidFill>
                <a:latin typeface="Gill Sans MT" pitchFamily="34" charset="0"/>
              </a:rPr>
              <a:t>2</a:t>
            </a:r>
            <a:r>
              <a:rPr lang="en-US" sz="2400" b="1" dirty="0" smtClean="0">
                <a:solidFill>
                  <a:srgbClr val="0000FF"/>
                </a:solidFill>
                <a:latin typeface="Gill Sans MT" pitchFamily="34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Symbol" pitchFamily="18" charset="2"/>
              </a:rPr>
              <a:t>s</a:t>
            </a:r>
            <a:r>
              <a:rPr lang="en-US" sz="2400" b="1" baseline="30000" dirty="0" smtClean="0">
                <a:solidFill>
                  <a:srgbClr val="0000FF"/>
                </a:solidFill>
                <a:latin typeface="Gill Sans MT" pitchFamily="34" charset="0"/>
              </a:rPr>
              <a:t>*</a:t>
            </a:r>
            <a:r>
              <a:rPr lang="en-US" sz="2400" b="1" baseline="-25000" dirty="0" smtClean="0">
                <a:solidFill>
                  <a:srgbClr val="0000FF"/>
                </a:solidFill>
                <a:latin typeface="Gill Sans MT" pitchFamily="34" charset="0"/>
              </a:rPr>
              <a:t>2</a:t>
            </a:r>
            <a:r>
              <a:rPr lang="en-US" sz="2400" b="1" i="1" baseline="-25000" dirty="0" smtClean="0">
                <a:solidFill>
                  <a:srgbClr val="0000FF"/>
                </a:solidFill>
                <a:latin typeface="Gill Sans MT" pitchFamily="34" charset="0"/>
              </a:rPr>
              <a:t>s</a:t>
            </a:r>
            <a:r>
              <a:rPr lang="en-US" sz="2400" b="1" baseline="30000" dirty="0" smtClean="0">
                <a:solidFill>
                  <a:srgbClr val="0000FF"/>
                </a:solidFill>
                <a:latin typeface="Gill Sans MT" pitchFamily="34" charset="0"/>
              </a:rPr>
              <a:t>2</a:t>
            </a:r>
            <a:r>
              <a:rPr lang="en-US" sz="2400" b="1" dirty="0" smtClean="0">
                <a:solidFill>
                  <a:srgbClr val="0000FF"/>
                </a:solidFill>
                <a:latin typeface="Symbol" pitchFamily="18" charset="2"/>
              </a:rPr>
              <a:t> s</a:t>
            </a:r>
            <a:r>
              <a:rPr lang="en-US" sz="2400" b="1" baseline="-25000" dirty="0" smtClean="0">
                <a:solidFill>
                  <a:srgbClr val="0000FF"/>
                </a:solidFill>
                <a:latin typeface="Gill Sans MT" pitchFamily="34" charset="0"/>
              </a:rPr>
              <a:t>2</a:t>
            </a:r>
            <a:r>
              <a:rPr lang="en-US" sz="2400" b="1" i="1" baseline="-25000" dirty="0" smtClean="0">
                <a:solidFill>
                  <a:srgbClr val="0000FF"/>
                </a:solidFill>
                <a:latin typeface="Gill Sans MT" pitchFamily="34" charset="0"/>
              </a:rPr>
              <a:t>p</a:t>
            </a:r>
            <a:r>
              <a:rPr lang="en-US" sz="2400" b="1" baseline="30000" dirty="0" smtClean="0">
                <a:solidFill>
                  <a:srgbClr val="0000FF"/>
                </a:solidFill>
                <a:latin typeface="Gill Sans MT" pitchFamily="34" charset="0"/>
              </a:rPr>
              <a:t>2 </a:t>
            </a:r>
            <a:r>
              <a:rPr lang="en-US" sz="2400" b="1" dirty="0" smtClean="0">
                <a:solidFill>
                  <a:srgbClr val="0000FF"/>
                </a:solidFill>
                <a:latin typeface="Symbol" pitchFamily="18" charset="2"/>
              </a:rPr>
              <a:t>p</a:t>
            </a:r>
            <a:r>
              <a:rPr lang="en-US" sz="2400" b="1" baseline="-25000" dirty="0" smtClean="0">
                <a:solidFill>
                  <a:srgbClr val="0000FF"/>
                </a:solidFill>
                <a:latin typeface="Gill Sans MT" pitchFamily="34" charset="0"/>
              </a:rPr>
              <a:t>2</a:t>
            </a:r>
            <a:r>
              <a:rPr lang="en-US" sz="2400" b="1" i="1" baseline="-25000" dirty="0" smtClean="0">
                <a:solidFill>
                  <a:srgbClr val="0000FF"/>
                </a:solidFill>
                <a:latin typeface="Gill Sans MT" pitchFamily="34" charset="0"/>
              </a:rPr>
              <a:t>p</a:t>
            </a:r>
            <a:r>
              <a:rPr lang="en-US" sz="2400" b="1" baseline="30000" dirty="0" smtClean="0">
                <a:solidFill>
                  <a:srgbClr val="0000FF"/>
                </a:solidFill>
                <a:latin typeface="Gill Sans MT" pitchFamily="34" charset="0"/>
              </a:rPr>
              <a:t>4 </a:t>
            </a:r>
            <a:r>
              <a:rPr lang="en-US" sz="2400" b="1" dirty="0" smtClean="0">
                <a:solidFill>
                  <a:srgbClr val="0000FF"/>
                </a:solidFill>
                <a:latin typeface="Symbol" pitchFamily="18" charset="2"/>
              </a:rPr>
              <a:t>p</a:t>
            </a:r>
            <a:r>
              <a:rPr lang="en-US" sz="2400" b="1" baseline="30000" dirty="0" smtClean="0">
                <a:solidFill>
                  <a:srgbClr val="0000FF"/>
                </a:solidFill>
                <a:latin typeface="Symbol" pitchFamily="18" charset="2"/>
              </a:rPr>
              <a:t>*</a:t>
            </a:r>
            <a:r>
              <a:rPr lang="en-US" sz="2400" b="1" baseline="-25000" dirty="0" smtClean="0">
                <a:solidFill>
                  <a:srgbClr val="0000FF"/>
                </a:solidFill>
                <a:latin typeface="Gill Sans MT" pitchFamily="34" charset="0"/>
              </a:rPr>
              <a:t>2</a:t>
            </a:r>
            <a:r>
              <a:rPr lang="en-US" sz="2400" b="1" i="1" baseline="-25000" dirty="0" smtClean="0">
                <a:solidFill>
                  <a:srgbClr val="0000FF"/>
                </a:solidFill>
                <a:latin typeface="Gill Sans MT" pitchFamily="34" charset="0"/>
              </a:rPr>
              <a:t>p</a:t>
            </a:r>
            <a:r>
              <a:rPr lang="en-US" b="1" i="1" baseline="-25000" dirty="0" smtClean="0">
                <a:solidFill>
                  <a:srgbClr val="0000FF"/>
                </a:solidFill>
                <a:latin typeface="Gill Sans MT" pitchFamily="34" charset="0"/>
              </a:rPr>
              <a:t>x</a:t>
            </a:r>
            <a:r>
              <a:rPr lang="en-US" b="1" baseline="30000" dirty="0" smtClean="0">
                <a:solidFill>
                  <a:srgbClr val="0000FF"/>
                </a:solidFill>
                <a:latin typeface="Gill Sans MT" pitchFamily="34" charset="0"/>
              </a:rPr>
              <a:t>1</a:t>
            </a:r>
            <a:r>
              <a:rPr lang="en-US" b="1" i="1" dirty="0" smtClean="0">
                <a:solidFill>
                  <a:srgbClr val="0000FF"/>
                </a:solidFill>
                <a:latin typeface="Gill Sans MT" pitchFamily="34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Symbol" pitchFamily="18" charset="2"/>
              </a:rPr>
              <a:t>p</a:t>
            </a:r>
            <a:r>
              <a:rPr lang="en-US" sz="2400" b="1" baseline="30000" dirty="0" smtClean="0">
                <a:solidFill>
                  <a:srgbClr val="0000FF"/>
                </a:solidFill>
                <a:latin typeface="Symbol" pitchFamily="18" charset="2"/>
              </a:rPr>
              <a:t>*</a:t>
            </a:r>
            <a:r>
              <a:rPr lang="en-US" sz="2400" b="1" baseline="-25000" dirty="0" smtClean="0">
                <a:solidFill>
                  <a:srgbClr val="0000FF"/>
                </a:solidFill>
                <a:latin typeface="Gill Sans MT" pitchFamily="34" charset="0"/>
              </a:rPr>
              <a:t>2</a:t>
            </a:r>
            <a:r>
              <a:rPr lang="en-US" sz="2400" b="1" i="1" baseline="-25000" dirty="0" smtClean="0">
                <a:solidFill>
                  <a:srgbClr val="0000FF"/>
                </a:solidFill>
                <a:latin typeface="Gill Sans MT" pitchFamily="34" charset="0"/>
              </a:rPr>
              <a:t>p</a:t>
            </a:r>
            <a:r>
              <a:rPr lang="en-US" b="1" i="1" baseline="-25000" dirty="0" smtClean="0">
                <a:solidFill>
                  <a:srgbClr val="0000FF"/>
                </a:solidFill>
                <a:latin typeface="Gill Sans MT" pitchFamily="34" charset="0"/>
              </a:rPr>
              <a:t>y</a:t>
            </a:r>
            <a:r>
              <a:rPr lang="en-US" b="1" baseline="30000" dirty="0" smtClean="0">
                <a:solidFill>
                  <a:srgbClr val="0000FF"/>
                </a:solidFill>
                <a:latin typeface="Gill Sans MT" pitchFamily="34" charset="0"/>
              </a:rPr>
              <a:t>1</a:t>
            </a:r>
            <a:endParaRPr lang="en-US" sz="2400" b="1" baseline="30000" dirty="0" smtClean="0">
              <a:solidFill>
                <a:srgbClr val="0000FF"/>
              </a:solidFill>
              <a:latin typeface="Gill Sans MT" pitchFamily="34" charset="0"/>
            </a:endParaRPr>
          </a:p>
          <a:p>
            <a:pPr algn="just"/>
            <a:endParaRPr lang="en-US" sz="2400" b="1" baseline="30000" dirty="0" smtClean="0">
              <a:solidFill>
                <a:srgbClr val="0000FF"/>
              </a:solidFill>
              <a:latin typeface="Gill Sans M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7200" y="3810000"/>
            <a:ext cx="4342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00FF"/>
                </a:solidFill>
                <a:latin typeface="Gill Sans MT" pitchFamily="34" charset="0"/>
              </a:rPr>
              <a:t>F</a:t>
            </a:r>
            <a:r>
              <a:rPr lang="en-US" sz="2400" b="1" baseline="-25000" dirty="0" smtClean="0">
                <a:solidFill>
                  <a:srgbClr val="0000FF"/>
                </a:solidFill>
                <a:latin typeface="Gill Sans MT" pitchFamily="34" charset="0"/>
              </a:rPr>
              <a:t>2</a:t>
            </a:r>
            <a:r>
              <a:rPr lang="en-US" sz="2400" b="1" dirty="0" smtClean="0">
                <a:solidFill>
                  <a:srgbClr val="0000FF"/>
                </a:solidFill>
                <a:latin typeface="Gill Sans MT" pitchFamily="34" charset="0"/>
              </a:rPr>
              <a:t> = KK </a:t>
            </a:r>
            <a:r>
              <a:rPr lang="en-US" sz="2400" b="1" dirty="0" smtClean="0">
                <a:solidFill>
                  <a:srgbClr val="0000FF"/>
                </a:solidFill>
                <a:latin typeface="Symbol" pitchFamily="18" charset="2"/>
              </a:rPr>
              <a:t>s</a:t>
            </a:r>
            <a:r>
              <a:rPr lang="en-US" sz="2400" b="1" baseline="-25000" dirty="0" smtClean="0">
                <a:solidFill>
                  <a:srgbClr val="0000FF"/>
                </a:solidFill>
                <a:latin typeface="Gill Sans MT" pitchFamily="34" charset="0"/>
              </a:rPr>
              <a:t>2</a:t>
            </a:r>
            <a:r>
              <a:rPr lang="en-US" sz="2400" b="1" i="1" baseline="-25000" dirty="0" smtClean="0">
                <a:solidFill>
                  <a:srgbClr val="0000FF"/>
                </a:solidFill>
                <a:latin typeface="Gill Sans MT" pitchFamily="34" charset="0"/>
              </a:rPr>
              <a:t>s</a:t>
            </a:r>
            <a:r>
              <a:rPr lang="en-US" sz="2400" b="1" baseline="30000" dirty="0" smtClean="0">
                <a:solidFill>
                  <a:srgbClr val="0000FF"/>
                </a:solidFill>
                <a:latin typeface="Gill Sans MT" pitchFamily="34" charset="0"/>
              </a:rPr>
              <a:t>2</a:t>
            </a:r>
            <a:r>
              <a:rPr lang="en-US" sz="2400" b="1" dirty="0" smtClean="0">
                <a:solidFill>
                  <a:srgbClr val="0000FF"/>
                </a:solidFill>
                <a:latin typeface="Gill Sans MT" pitchFamily="34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Symbol" pitchFamily="18" charset="2"/>
              </a:rPr>
              <a:t>s</a:t>
            </a:r>
            <a:r>
              <a:rPr lang="en-US" sz="2400" b="1" baseline="30000" dirty="0" smtClean="0">
                <a:solidFill>
                  <a:srgbClr val="0000FF"/>
                </a:solidFill>
                <a:latin typeface="Gill Sans MT" pitchFamily="34" charset="0"/>
              </a:rPr>
              <a:t>*</a:t>
            </a:r>
            <a:r>
              <a:rPr lang="en-US" sz="2400" b="1" baseline="-25000" dirty="0" smtClean="0">
                <a:solidFill>
                  <a:srgbClr val="0000FF"/>
                </a:solidFill>
                <a:latin typeface="Gill Sans MT" pitchFamily="34" charset="0"/>
              </a:rPr>
              <a:t>2</a:t>
            </a:r>
            <a:r>
              <a:rPr lang="en-US" sz="2400" b="1" i="1" baseline="-25000" dirty="0" smtClean="0">
                <a:solidFill>
                  <a:srgbClr val="0000FF"/>
                </a:solidFill>
                <a:latin typeface="Gill Sans MT" pitchFamily="34" charset="0"/>
              </a:rPr>
              <a:t>s</a:t>
            </a:r>
            <a:r>
              <a:rPr lang="en-US" sz="2400" b="1" baseline="30000" dirty="0" smtClean="0">
                <a:solidFill>
                  <a:srgbClr val="0000FF"/>
                </a:solidFill>
                <a:latin typeface="Gill Sans MT" pitchFamily="34" charset="0"/>
              </a:rPr>
              <a:t>2</a:t>
            </a:r>
            <a:r>
              <a:rPr lang="en-US" sz="2400" b="1" dirty="0" smtClean="0">
                <a:solidFill>
                  <a:srgbClr val="0000FF"/>
                </a:solidFill>
                <a:latin typeface="Symbol" pitchFamily="18" charset="2"/>
              </a:rPr>
              <a:t> s</a:t>
            </a:r>
            <a:r>
              <a:rPr lang="en-US" sz="2400" b="1" baseline="-25000" dirty="0" smtClean="0">
                <a:solidFill>
                  <a:srgbClr val="0000FF"/>
                </a:solidFill>
                <a:latin typeface="Gill Sans MT" pitchFamily="34" charset="0"/>
              </a:rPr>
              <a:t>2</a:t>
            </a:r>
            <a:r>
              <a:rPr lang="en-US" sz="2400" b="1" i="1" baseline="-25000" dirty="0" smtClean="0">
                <a:solidFill>
                  <a:srgbClr val="0000FF"/>
                </a:solidFill>
                <a:latin typeface="Gill Sans MT" pitchFamily="34" charset="0"/>
              </a:rPr>
              <a:t>p</a:t>
            </a:r>
            <a:r>
              <a:rPr lang="en-US" sz="2400" b="1" baseline="30000" dirty="0" smtClean="0">
                <a:solidFill>
                  <a:srgbClr val="0000FF"/>
                </a:solidFill>
                <a:latin typeface="Gill Sans MT" pitchFamily="34" charset="0"/>
              </a:rPr>
              <a:t>2 </a:t>
            </a:r>
            <a:r>
              <a:rPr lang="en-US" sz="2400" b="1" dirty="0" smtClean="0">
                <a:solidFill>
                  <a:srgbClr val="0000FF"/>
                </a:solidFill>
                <a:latin typeface="Symbol" pitchFamily="18" charset="2"/>
              </a:rPr>
              <a:t>p</a:t>
            </a:r>
            <a:r>
              <a:rPr lang="en-US" sz="2400" b="1" baseline="-25000" dirty="0" smtClean="0">
                <a:solidFill>
                  <a:srgbClr val="0000FF"/>
                </a:solidFill>
                <a:latin typeface="Gill Sans MT" pitchFamily="34" charset="0"/>
              </a:rPr>
              <a:t>2</a:t>
            </a:r>
            <a:r>
              <a:rPr lang="en-US" sz="2400" b="1" i="1" baseline="-25000" dirty="0" smtClean="0">
                <a:solidFill>
                  <a:srgbClr val="0000FF"/>
                </a:solidFill>
                <a:latin typeface="Gill Sans MT" pitchFamily="34" charset="0"/>
              </a:rPr>
              <a:t>p</a:t>
            </a:r>
            <a:r>
              <a:rPr lang="en-US" sz="2400" b="1" baseline="30000" dirty="0" smtClean="0">
                <a:solidFill>
                  <a:srgbClr val="0000FF"/>
                </a:solidFill>
                <a:latin typeface="Gill Sans MT" pitchFamily="34" charset="0"/>
              </a:rPr>
              <a:t>4 </a:t>
            </a:r>
            <a:r>
              <a:rPr lang="en-US" sz="2400" b="1" dirty="0" smtClean="0">
                <a:solidFill>
                  <a:srgbClr val="0000FF"/>
                </a:solidFill>
                <a:latin typeface="Symbol" pitchFamily="18" charset="2"/>
              </a:rPr>
              <a:t>p</a:t>
            </a:r>
            <a:r>
              <a:rPr lang="en-US" sz="2400" b="1" baseline="30000" dirty="0" smtClean="0">
                <a:solidFill>
                  <a:srgbClr val="0000FF"/>
                </a:solidFill>
                <a:latin typeface="Symbol" pitchFamily="18" charset="2"/>
              </a:rPr>
              <a:t>*</a:t>
            </a:r>
            <a:r>
              <a:rPr lang="en-US" sz="2400" b="1" baseline="-25000" dirty="0" smtClean="0">
                <a:solidFill>
                  <a:srgbClr val="0000FF"/>
                </a:solidFill>
                <a:latin typeface="Gill Sans MT" pitchFamily="34" charset="0"/>
              </a:rPr>
              <a:t>2</a:t>
            </a:r>
            <a:r>
              <a:rPr lang="en-US" sz="2400" b="1" i="1" baseline="-25000" dirty="0" smtClean="0">
                <a:solidFill>
                  <a:srgbClr val="0000FF"/>
                </a:solidFill>
                <a:latin typeface="Gill Sans MT" pitchFamily="34" charset="0"/>
              </a:rPr>
              <a:t>p</a:t>
            </a:r>
            <a:r>
              <a:rPr lang="en-US" b="1" i="1" baseline="30000" dirty="0" smtClean="0">
                <a:solidFill>
                  <a:srgbClr val="0000FF"/>
                </a:solidFill>
                <a:latin typeface="Gill Sans MT" pitchFamily="34" charset="0"/>
              </a:rPr>
              <a:t>4</a:t>
            </a:r>
            <a:endParaRPr lang="en-US" sz="2400" b="1" baseline="30000" dirty="0" smtClean="0">
              <a:solidFill>
                <a:srgbClr val="0000FF"/>
              </a:solidFill>
              <a:latin typeface="Gill Sans M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38800" y="5410200"/>
            <a:ext cx="3252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ill Sans MT" pitchFamily="34" charset="0"/>
              </a:rPr>
              <a:t>Ne</a:t>
            </a:r>
            <a:r>
              <a:rPr lang="en-US" sz="2800" b="1" baseline="-25000" dirty="0" smtClean="0">
                <a:solidFill>
                  <a:srgbClr val="FF0000"/>
                </a:solidFill>
                <a:latin typeface="Gill Sans MT" pitchFamily="34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Gill Sans MT" pitchFamily="34" charset="0"/>
              </a:rPr>
              <a:t> does not exist</a:t>
            </a:r>
            <a:endParaRPr lang="en-US" sz="2800" b="1" dirty="0">
              <a:solidFill>
                <a:srgbClr val="FF0000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86071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09600"/>
            <a:ext cx="3886200" cy="604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438400" y="0"/>
            <a:ext cx="4272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Gill Sans MT" pitchFamily="34" charset="0"/>
              </a:rPr>
              <a:t>Boron, Carbon and Nitrogen</a:t>
            </a:r>
            <a:endParaRPr lang="en-US" sz="2400" b="1" dirty="0">
              <a:latin typeface="Gill Sans M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8200" y="914400"/>
            <a:ext cx="40790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Gill Sans MT" pitchFamily="34" charset="0"/>
              </a:rPr>
              <a:t>orbital mixing and </a:t>
            </a:r>
            <a:r>
              <a:rPr lang="en-US" sz="2000" b="1" dirty="0" smtClean="0">
                <a:solidFill>
                  <a:srgbClr val="FF0000"/>
                </a:solidFill>
                <a:latin typeface="Symbol" pitchFamily="18" charset="2"/>
              </a:rPr>
              <a:t>s-p</a:t>
            </a:r>
            <a:r>
              <a:rPr lang="en-US" sz="2000" b="1" dirty="0" smtClean="0">
                <a:solidFill>
                  <a:srgbClr val="FF0000"/>
                </a:solidFill>
                <a:latin typeface="Gill Sans MT" pitchFamily="34" charset="0"/>
              </a:rPr>
              <a:t> crossover</a:t>
            </a:r>
            <a:endParaRPr lang="en-US" sz="2000" b="1" dirty="0">
              <a:solidFill>
                <a:srgbClr val="FF0000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177" y="1187654"/>
            <a:ext cx="8497823" cy="452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3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1000"/>
            <a:ext cx="4495800" cy="558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77000" y="2362200"/>
            <a:ext cx="2220480" cy="1423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Gill Sans MT" pitchFamily="34" charset="0"/>
              </a:rPr>
              <a:t>E</a:t>
            </a:r>
            <a:r>
              <a:rPr lang="en-US" sz="2000" b="1" baseline="-25000" dirty="0" smtClean="0">
                <a:solidFill>
                  <a:srgbClr val="FF0000"/>
                </a:solidFill>
                <a:latin typeface="Gill Sans MT" pitchFamily="34" charset="0"/>
              </a:rPr>
              <a:t>2</a:t>
            </a:r>
            <a:r>
              <a:rPr lang="en-US" sz="2000" b="1" i="1" baseline="-25000" dirty="0" smtClean="0">
                <a:solidFill>
                  <a:srgbClr val="FF0000"/>
                </a:solidFill>
                <a:latin typeface="Gill Sans MT" pitchFamily="34" charset="0"/>
              </a:rPr>
              <a:t>p</a:t>
            </a:r>
            <a:r>
              <a:rPr lang="en-US" sz="2000" b="1" dirty="0" smtClean="0">
                <a:solidFill>
                  <a:srgbClr val="FF0000"/>
                </a:solidFill>
                <a:latin typeface="Gill Sans MT" pitchFamily="34" charset="0"/>
              </a:rPr>
              <a:t> – E</a:t>
            </a:r>
            <a:r>
              <a:rPr lang="en-US" sz="2000" b="1" baseline="-25000" dirty="0" smtClean="0">
                <a:solidFill>
                  <a:srgbClr val="FF0000"/>
                </a:solidFill>
                <a:latin typeface="Gill Sans MT" pitchFamily="34" charset="0"/>
              </a:rPr>
              <a:t>2</a:t>
            </a:r>
            <a:r>
              <a:rPr lang="en-US" sz="2000" b="1" i="1" baseline="-25000" dirty="0" smtClean="0">
                <a:solidFill>
                  <a:srgbClr val="FF0000"/>
                </a:solidFill>
                <a:latin typeface="Gill Sans MT" pitchFamily="34" charset="0"/>
              </a:rPr>
              <a:t>s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Gill Sans MT" pitchFamily="34" charset="0"/>
              </a:rPr>
              <a:t>    </a:t>
            </a:r>
            <a:r>
              <a:rPr lang="en-US" sz="2000" b="1" dirty="0" smtClean="0">
                <a:solidFill>
                  <a:srgbClr val="0000FF"/>
                </a:solidFill>
                <a:latin typeface="Gill Sans MT" pitchFamily="34" charset="0"/>
              </a:rPr>
              <a:t>B – 550kJ/mol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Gill Sans MT" pitchFamily="34" charset="0"/>
              </a:rPr>
              <a:t>    </a:t>
            </a:r>
            <a:r>
              <a:rPr lang="en-US" sz="2000" b="1" dirty="0" smtClean="0">
                <a:solidFill>
                  <a:srgbClr val="008000"/>
                </a:solidFill>
                <a:latin typeface="Gill Sans MT" pitchFamily="34" charset="0"/>
              </a:rPr>
              <a:t>F – 2100kJ/mol</a:t>
            </a:r>
            <a:endParaRPr lang="en-US" sz="2000" b="1" dirty="0">
              <a:solidFill>
                <a:srgbClr val="008000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"/>
            <a:ext cx="7807672" cy="533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5562600"/>
            <a:ext cx="1981200" cy="30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5562600"/>
            <a:ext cx="2209800" cy="3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5943600"/>
            <a:ext cx="2858529" cy="38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7767994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85801" y="990600"/>
          <a:ext cx="7772399" cy="5257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32412"/>
                <a:gridCol w="1563187"/>
                <a:gridCol w="1676400"/>
                <a:gridCol w="1534887"/>
                <a:gridCol w="1665513"/>
              </a:tblGrid>
              <a:tr h="11361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 smtClean="0">
                          <a:latin typeface="Gill Sans MT" pitchFamily="34" charset="0"/>
                          <a:cs typeface="Andalus" pitchFamily="18" charset="-78"/>
                        </a:rPr>
                        <a:t>Diatomic species</a:t>
                      </a:r>
                      <a:endParaRPr lang="en-US" sz="2000" b="1" kern="0" dirty="0">
                        <a:latin typeface="Gill Sans MT" pitchFamily="34" charset="0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Gill Sans MT" pitchFamily="34" charset="0"/>
                          <a:cs typeface="Andalus" pitchFamily="18" charset="-78"/>
                        </a:rPr>
                        <a:t>O</a:t>
                      </a:r>
                      <a:r>
                        <a:rPr lang="en-US" sz="1800" b="1" i="0" dirty="0" smtClean="0">
                          <a:latin typeface="Gill Sans MT" pitchFamily="34" charset="0"/>
                          <a:ea typeface="Times New Roman"/>
                          <a:cs typeface="Andalus" pitchFamily="18" charset="-78"/>
                        </a:rPr>
                        <a:t>–</a:t>
                      </a:r>
                      <a:r>
                        <a:rPr lang="en-US" sz="1800" b="1" dirty="0" smtClean="0">
                          <a:latin typeface="Gill Sans MT" pitchFamily="34" charset="0"/>
                          <a:cs typeface="Andalus" pitchFamily="18" charset="-78"/>
                        </a:rPr>
                        <a:t>O bond order</a:t>
                      </a:r>
                      <a:endParaRPr lang="en-US" sz="1800" b="1" dirty="0">
                        <a:latin typeface="Gill Sans MT" pitchFamily="34" charset="0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0" dirty="0" smtClean="0">
                          <a:latin typeface="Gill Sans MT" pitchFamily="34" charset="0"/>
                          <a:cs typeface="Andalus" pitchFamily="18" charset="-78"/>
                        </a:rPr>
                        <a:t>O</a:t>
                      </a:r>
                      <a:r>
                        <a:rPr lang="en-US" sz="1800" b="1" i="0" dirty="0" smtClean="0">
                          <a:latin typeface="Gill Sans MT" pitchFamily="34" charset="0"/>
                          <a:ea typeface="Times New Roman"/>
                          <a:cs typeface="Andalus" pitchFamily="18" charset="-78"/>
                        </a:rPr>
                        <a:t>–</a:t>
                      </a:r>
                      <a:r>
                        <a:rPr lang="en-US" sz="1800" b="1" kern="0" dirty="0" smtClean="0">
                          <a:latin typeface="Gill Sans MT" pitchFamily="34" charset="0"/>
                          <a:cs typeface="Andalus" pitchFamily="18" charset="-78"/>
                        </a:rPr>
                        <a:t>O bond length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0" dirty="0" smtClean="0">
                          <a:latin typeface="Gill Sans MT" pitchFamily="34" charset="0"/>
                          <a:ea typeface="Times New Roman"/>
                          <a:cs typeface="Andalus" pitchFamily="18" charset="-78"/>
                        </a:rPr>
                        <a:t>(pm)</a:t>
                      </a:r>
                      <a:endParaRPr lang="en-US" sz="1800" b="1" dirty="0">
                        <a:latin typeface="Gill Sans MT" pitchFamily="34" charset="0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Gill Sans MT" pitchFamily="34" charset="0"/>
                          <a:ea typeface="Times New Roman"/>
                          <a:cs typeface="Andalus" pitchFamily="18" charset="-78"/>
                        </a:rPr>
                        <a:t>Bond Enthalpy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Gill Sans MT" pitchFamily="34" charset="0"/>
                          <a:ea typeface="Times New Roman"/>
                          <a:cs typeface="Andalus" pitchFamily="18" charset="-78"/>
                        </a:rPr>
                        <a:t>(kJ/mol)</a:t>
                      </a:r>
                      <a:endParaRPr lang="en-US" sz="1800" b="1" dirty="0">
                        <a:latin typeface="Gill Sans MT" pitchFamily="34" charset="0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Gill Sans MT" pitchFamily="34" charset="0"/>
                          <a:ea typeface="Times New Roman"/>
                          <a:cs typeface="Andalus" pitchFamily="18" charset="-78"/>
                        </a:rPr>
                        <a:t>Magnetic Behavior</a:t>
                      </a:r>
                      <a:endParaRPr lang="en-US" sz="1800" b="1" dirty="0">
                        <a:latin typeface="Gill Sans MT" pitchFamily="34" charset="0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</a:tr>
              <a:tr h="10736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latin typeface="Gill Sans MT" pitchFamily="34" charset="0"/>
                          <a:ea typeface="Times New Roman"/>
                          <a:cs typeface="Andalus" pitchFamily="18" charset="-78"/>
                        </a:rPr>
                        <a:t>O</a:t>
                      </a:r>
                      <a:r>
                        <a:rPr lang="en-US" sz="2400" b="1" i="0" baseline="-25000" dirty="0" smtClean="0">
                          <a:latin typeface="Gill Sans MT" pitchFamily="34" charset="0"/>
                          <a:ea typeface="Times New Roman"/>
                          <a:cs typeface="Andalus" pitchFamily="18" charset="-78"/>
                        </a:rPr>
                        <a:t>2</a:t>
                      </a:r>
                      <a:endParaRPr lang="en-US" sz="2400" b="1" i="0" baseline="-25000" dirty="0">
                        <a:latin typeface="Gill Sans MT" pitchFamily="34" charset="0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latin typeface="Garamond" pitchFamily="18" charset="0"/>
                          <a:ea typeface="Times New Roman"/>
                          <a:cs typeface="Andalus" pitchFamily="18" charset="-78"/>
                        </a:rPr>
                        <a:t>2</a:t>
                      </a:r>
                      <a:endParaRPr lang="en-US" sz="2400" b="1" i="0" dirty="0">
                        <a:latin typeface="Garamond" pitchFamily="18" charset="0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latin typeface="Garamond" pitchFamily="18" charset="0"/>
                          <a:ea typeface="Times New Roman"/>
                          <a:cs typeface="Andalus" pitchFamily="18" charset="-78"/>
                        </a:rPr>
                        <a:t>121</a:t>
                      </a:r>
                      <a:endParaRPr lang="en-US" sz="2400" b="1" i="0" dirty="0">
                        <a:latin typeface="Garamond" pitchFamily="18" charset="0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latin typeface="Garamond" pitchFamily="18" charset="0"/>
                          <a:ea typeface="Times New Roman"/>
                          <a:cs typeface="Andalus" pitchFamily="18" charset="-78"/>
                        </a:rPr>
                        <a:t>498</a:t>
                      </a:r>
                      <a:endParaRPr lang="en-US" sz="2400" b="1" i="0" dirty="0">
                        <a:latin typeface="Garamond" pitchFamily="18" charset="0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latin typeface="Garamond" pitchFamily="18" charset="0"/>
                          <a:ea typeface="Times New Roman"/>
                          <a:cs typeface="Andalus" pitchFamily="18" charset="-78"/>
                        </a:rPr>
                        <a:t>Para</a:t>
                      </a:r>
                      <a:endParaRPr lang="en-US" sz="2400" b="1" i="0" dirty="0">
                        <a:latin typeface="Garamond" pitchFamily="18" charset="0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</a:tr>
              <a:tr h="990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latin typeface="Gill Sans MT" pitchFamily="34" charset="0"/>
                          <a:ea typeface="Times New Roman"/>
                          <a:cs typeface="Andalus" pitchFamily="18" charset="-78"/>
                        </a:rPr>
                        <a:t>O</a:t>
                      </a:r>
                      <a:r>
                        <a:rPr lang="en-US" sz="2400" b="1" i="0" baseline="-25000" dirty="0" smtClean="0">
                          <a:latin typeface="Gill Sans MT" pitchFamily="34" charset="0"/>
                          <a:ea typeface="Times New Roman"/>
                          <a:cs typeface="Andalus" pitchFamily="18" charset="-78"/>
                        </a:rPr>
                        <a:t>2</a:t>
                      </a:r>
                      <a:r>
                        <a:rPr lang="en-US" sz="2400" b="1" i="0" baseline="30000" dirty="0" smtClean="0">
                          <a:latin typeface="Gill Sans MT" pitchFamily="34" charset="0"/>
                          <a:ea typeface="Times New Roman"/>
                          <a:cs typeface="Andalus" pitchFamily="18" charset="-78"/>
                        </a:rPr>
                        <a:t>+</a:t>
                      </a:r>
                      <a:endParaRPr lang="en-US" sz="2400" b="1" i="0" baseline="30000" dirty="0">
                        <a:latin typeface="Gill Sans MT" pitchFamily="34" charset="0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latin typeface="Garamond" pitchFamily="18" charset="0"/>
                          <a:ea typeface="Times New Roman"/>
                          <a:cs typeface="Andalus" pitchFamily="18" charset="-78"/>
                        </a:rPr>
                        <a:t>2.5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latin typeface="Garamond" pitchFamily="18" charset="0"/>
                          <a:ea typeface="Times New Roman"/>
                          <a:cs typeface="Andalus" pitchFamily="18" charset="-78"/>
                        </a:rPr>
                        <a:t>112</a:t>
                      </a:r>
                      <a:endParaRPr lang="en-US" sz="2400" b="1" i="0" dirty="0">
                        <a:latin typeface="Garamond" pitchFamily="18" charset="0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latin typeface="Garamond" pitchFamily="18" charset="0"/>
                          <a:ea typeface="Times New Roman"/>
                          <a:cs typeface="Andalus" pitchFamily="18" charset="-78"/>
                        </a:rPr>
                        <a:t>644</a:t>
                      </a:r>
                      <a:endParaRPr lang="en-US" sz="2400" b="1" i="0" dirty="0">
                        <a:latin typeface="Garamond" pitchFamily="18" charset="0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latin typeface="Garamond" pitchFamily="18" charset="0"/>
                          <a:ea typeface="Times New Roman"/>
                          <a:cs typeface="Andalus" pitchFamily="18" charset="-78"/>
                        </a:rPr>
                        <a:t>Para </a:t>
                      </a:r>
                      <a:endParaRPr lang="en-US" sz="2400" b="1" i="0" dirty="0">
                        <a:latin typeface="Garamond" pitchFamily="18" charset="0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</a:tr>
              <a:tr h="1066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latin typeface="Gill Sans MT" pitchFamily="34" charset="0"/>
                          <a:ea typeface="Times New Roman"/>
                          <a:cs typeface="Andalus" pitchFamily="18" charset="-78"/>
                        </a:rPr>
                        <a:t>O</a:t>
                      </a:r>
                      <a:r>
                        <a:rPr lang="en-US" sz="2400" b="1" i="0" baseline="-25000" dirty="0" smtClean="0">
                          <a:latin typeface="Gill Sans MT" pitchFamily="34" charset="0"/>
                          <a:ea typeface="Times New Roman"/>
                          <a:cs typeface="Andalus" pitchFamily="18" charset="-78"/>
                        </a:rPr>
                        <a:t>2</a:t>
                      </a:r>
                      <a:r>
                        <a:rPr lang="en-US" sz="2400" b="1" i="0" baseline="30000" dirty="0" smtClean="0">
                          <a:latin typeface="Gill Sans MT" pitchFamily="34" charset="0"/>
                          <a:ea typeface="Times New Roman"/>
                          <a:cs typeface="Andalus" pitchFamily="18" charset="-78"/>
                        </a:rPr>
                        <a:t>–</a:t>
                      </a:r>
                      <a:endParaRPr lang="en-US" sz="2400" b="1" i="0" baseline="30000" dirty="0">
                        <a:latin typeface="Gill Sans MT" pitchFamily="34" charset="0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latin typeface="Garamond" pitchFamily="18" charset="0"/>
                          <a:ea typeface="Times New Roman"/>
                          <a:cs typeface="Andalus" pitchFamily="18" charset="-78"/>
                        </a:rPr>
                        <a:t>1.5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latin typeface="Garamond" pitchFamily="18" charset="0"/>
                          <a:ea typeface="Times New Roman"/>
                          <a:cs typeface="Andalus" pitchFamily="18" charset="-78"/>
                        </a:rPr>
                        <a:t>134 (126)</a:t>
                      </a:r>
                      <a:endParaRPr lang="en-US" sz="2400" b="1" i="0" dirty="0">
                        <a:latin typeface="Garamond" pitchFamily="18" charset="0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latin typeface="Garamond" pitchFamily="18" charset="0"/>
                          <a:ea typeface="Times New Roman"/>
                          <a:cs typeface="Andalus" pitchFamily="18" charset="-78"/>
                        </a:rPr>
                        <a:t>360</a:t>
                      </a:r>
                      <a:endParaRPr lang="en-US" sz="2400" b="1" i="0" dirty="0">
                        <a:latin typeface="Garamond" pitchFamily="18" charset="0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latin typeface="Garamond" pitchFamily="18" charset="0"/>
                          <a:ea typeface="Times New Roman"/>
                          <a:cs typeface="Andalus" pitchFamily="18" charset="-78"/>
                        </a:rPr>
                        <a:t>Para</a:t>
                      </a:r>
                      <a:endParaRPr lang="en-US" sz="2400" b="1" i="0" dirty="0">
                        <a:latin typeface="Garamond" pitchFamily="18" charset="0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</a:tr>
              <a:tr h="990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latin typeface="Gill Sans MT" pitchFamily="34" charset="0"/>
                          <a:ea typeface="Times New Roman"/>
                          <a:cs typeface="Andalus" pitchFamily="18" charset="-78"/>
                        </a:rPr>
                        <a:t>O</a:t>
                      </a:r>
                      <a:r>
                        <a:rPr lang="en-US" sz="2400" b="1" i="0" baseline="-25000" dirty="0" smtClean="0">
                          <a:latin typeface="Gill Sans MT" pitchFamily="34" charset="0"/>
                          <a:ea typeface="Times New Roman"/>
                          <a:cs typeface="Andalus" pitchFamily="18" charset="-78"/>
                        </a:rPr>
                        <a:t>2</a:t>
                      </a:r>
                      <a:r>
                        <a:rPr lang="en-US" sz="2400" b="1" i="0" baseline="30000" dirty="0" smtClean="0">
                          <a:latin typeface="Gill Sans MT" pitchFamily="34" charset="0"/>
                          <a:ea typeface="Times New Roman"/>
                          <a:cs typeface="Andalus" pitchFamily="18" charset="-78"/>
                        </a:rPr>
                        <a:t>2–</a:t>
                      </a:r>
                      <a:endParaRPr lang="en-US" sz="2400" b="1" i="0" baseline="30000" dirty="0">
                        <a:latin typeface="Gill Sans MT" pitchFamily="34" charset="0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latin typeface="Garamond" pitchFamily="18" charset="0"/>
                          <a:ea typeface="Times New Roman"/>
                          <a:cs typeface="Andalus" pitchFamily="18" charset="-78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latin typeface="Garamond" pitchFamily="18" charset="0"/>
                          <a:ea typeface="Times New Roman"/>
                          <a:cs typeface="Andalus" pitchFamily="18" charset="-78"/>
                        </a:rPr>
                        <a:t>149</a:t>
                      </a:r>
                      <a:endParaRPr lang="en-US" sz="2400" b="1" i="0" dirty="0">
                        <a:latin typeface="Garamond" pitchFamily="18" charset="0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latin typeface="Garamond" pitchFamily="18" charset="0"/>
                          <a:ea typeface="Times New Roman"/>
                          <a:cs typeface="Andalus" pitchFamily="18" charset="-78"/>
                        </a:rPr>
                        <a:t>149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err="1" smtClean="0">
                          <a:latin typeface="Garamond" pitchFamily="18" charset="0"/>
                          <a:ea typeface="Times New Roman"/>
                          <a:cs typeface="Andalus" pitchFamily="18" charset="-78"/>
                        </a:rPr>
                        <a:t>Dia</a:t>
                      </a:r>
                      <a:r>
                        <a:rPr lang="en-US" sz="2400" b="1" i="0" dirty="0" smtClean="0">
                          <a:latin typeface="Garamond" pitchFamily="18" charset="0"/>
                          <a:ea typeface="Times New Roman"/>
                          <a:cs typeface="Andalus" pitchFamily="18" charset="-78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962400"/>
            <a:ext cx="255711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Gill Sans MT" pitchFamily="34" charset="0"/>
              </a:rPr>
              <a:t>NO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Gill Sans MT" pitchFamily="34" charset="0"/>
              </a:rPr>
              <a:t>Bond order = 2.5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Gill Sans MT" pitchFamily="34" charset="0"/>
              </a:rPr>
              <a:t>Bond length = 115 pm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Gill Sans MT" pitchFamily="34" charset="0"/>
              </a:rPr>
              <a:t>Paramagnetic</a:t>
            </a:r>
            <a:endParaRPr lang="en-US" b="1" dirty="0">
              <a:latin typeface="Gill Sans M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2200" y="3962400"/>
            <a:ext cx="255711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Gill Sans MT" pitchFamily="34" charset="0"/>
              </a:rPr>
              <a:t>NO</a:t>
            </a:r>
            <a:r>
              <a:rPr lang="en-US" b="1" baseline="30000" dirty="0" smtClean="0">
                <a:latin typeface="Gill Sans MT" pitchFamily="34" charset="0"/>
              </a:rPr>
              <a:t>+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Gill Sans MT" pitchFamily="34" charset="0"/>
              </a:rPr>
              <a:t>Bond order = 3.0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Gill Sans MT" pitchFamily="34" charset="0"/>
              </a:rPr>
              <a:t>Bond length = 106 pm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Gill Sans MT" pitchFamily="34" charset="0"/>
              </a:rPr>
              <a:t>Diamagnetic</a:t>
            </a:r>
            <a:endParaRPr lang="en-US" b="1" dirty="0">
              <a:latin typeface="Gill Sans MT" pitchFamily="34" charset="0"/>
            </a:endParaRPr>
          </a:p>
        </p:txBody>
      </p:sp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8600"/>
            <a:ext cx="6489198" cy="371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048000" y="4876800"/>
            <a:ext cx="275267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Gill Sans MT" pitchFamily="34" charset="0"/>
              </a:rPr>
              <a:t>IE of O</a:t>
            </a:r>
            <a:r>
              <a:rPr lang="en-US" b="1" baseline="-25000" dirty="0" smtClean="0">
                <a:latin typeface="Gill Sans MT" pitchFamily="34" charset="0"/>
              </a:rPr>
              <a:t>2</a:t>
            </a:r>
            <a:r>
              <a:rPr lang="en-US" b="1" dirty="0" smtClean="0">
                <a:latin typeface="Gill Sans MT" pitchFamily="34" charset="0"/>
              </a:rPr>
              <a:t> = 1164 kJ/mol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Gill Sans MT" pitchFamily="34" charset="0"/>
              </a:rPr>
              <a:t>IE of N</a:t>
            </a:r>
            <a:r>
              <a:rPr lang="en-US" b="1" baseline="-25000" dirty="0" smtClean="0">
                <a:latin typeface="Gill Sans MT" pitchFamily="34" charset="0"/>
              </a:rPr>
              <a:t>2</a:t>
            </a:r>
            <a:r>
              <a:rPr lang="en-US" b="1" dirty="0" smtClean="0">
                <a:latin typeface="Gill Sans MT" pitchFamily="34" charset="0"/>
              </a:rPr>
              <a:t> = 1503 kJ/mol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Gill Sans MT" pitchFamily="34" charset="0"/>
              </a:rPr>
              <a:t>IE of NO =  894 kJ/mol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Gill Sans MT" pitchFamily="34" charset="0"/>
              </a:rPr>
              <a:t>IE of NO</a:t>
            </a:r>
            <a:r>
              <a:rPr lang="en-US" b="1" baseline="30000" dirty="0" smtClean="0">
                <a:latin typeface="Gill Sans MT" pitchFamily="34" charset="0"/>
              </a:rPr>
              <a:t>+</a:t>
            </a:r>
            <a:r>
              <a:rPr lang="en-US" b="1" dirty="0" smtClean="0">
                <a:latin typeface="Gill Sans MT" pitchFamily="34" charset="0"/>
              </a:rPr>
              <a:t> = 1069 kJ/mol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482766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895600" y="228600"/>
            <a:ext cx="3720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Heteronuclear diatomics</a:t>
            </a:r>
            <a:endParaRPr lang="en-US" sz="24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914400"/>
            <a:ext cx="1981200" cy="36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86200" y="4876800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Garamond" pitchFamily="18" charset="0"/>
              </a:rPr>
              <a:t>The BMO lies closer to the AO of the more electronegative element</a:t>
            </a:r>
            <a:endParaRPr lang="en-US" sz="1600" i="1" dirty="0">
              <a:latin typeface="Garamon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1752600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Garamond" pitchFamily="18" charset="0"/>
              </a:rPr>
              <a:t>The ABMO lies closer to the AO of the less electronegative element</a:t>
            </a:r>
            <a:endParaRPr lang="en-US" sz="1600" i="1" dirty="0">
              <a:latin typeface="Garamon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4343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Gill Sans MT Condensed" pitchFamily="34" charset="0"/>
              </a:rPr>
              <a:t>Covalent Energy is reduced</a:t>
            </a:r>
            <a:endParaRPr lang="en-US" sz="2400" dirty="0">
              <a:latin typeface="Gill Sans MT Condensed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2727166" y="4555966"/>
            <a:ext cx="1097280" cy="1588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81000"/>
            <a:ext cx="6391275" cy="184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84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399" y="3276600"/>
            <a:ext cx="6945507" cy="2206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371600" y="2286000"/>
            <a:ext cx="68420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Gill Sans MT" pitchFamily="34" charset="0"/>
              </a:rPr>
              <a:t>The BMO is very similar to the more electronegative element</a:t>
            </a:r>
          </a:p>
          <a:p>
            <a:pPr algn="ctr"/>
            <a:r>
              <a:rPr lang="en-US" b="1" dirty="0" smtClean="0">
                <a:latin typeface="Gill Sans MT" pitchFamily="34" charset="0"/>
              </a:rPr>
              <a:t>It is more centered on Y</a:t>
            </a:r>
          </a:p>
          <a:p>
            <a:pPr algn="ctr"/>
            <a:r>
              <a:rPr lang="en-US" b="1" dirty="0" smtClean="0">
                <a:latin typeface="Gill Sans MT" pitchFamily="34" charset="0"/>
              </a:rPr>
              <a:t>Greater Y character</a:t>
            </a:r>
            <a:endParaRPr lang="en-US" b="1" dirty="0">
              <a:latin typeface="Gill Sans M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5715000"/>
            <a:ext cx="67978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Gill Sans MT" pitchFamily="34" charset="0"/>
              </a:rPr>
              <a:t>The ABMO is very similar to the less electronegative element</a:t>
            </a:r>
          </a:p>
          <a:p>
            <a:pPr algn="ctr"/>
            <a:r>
              <a:rPr lang="en-US" b="1" dirty="0" smtClean="0">
                <a:latin typeface="Gill Sans MT" pitchFamily="34" charset="0"/>
              </a:rPr>
              <a:t>It is more centered on X</a:t>
            </a:r>
          </a:p>
          <a:p>
            <a:pPr algn="ctr"/>
            <a:r>
              <a:rPr lang="en-US" b="1" dirty="0" smtClean="0">
                <a:latin typeface="Gill Sans MT" pitchFamily="34" charset="0"/>
              </a:rPr>
              <a:t>Greater X character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914400"/>
            <a:ext cx="5657850" cy="472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Arrow Connector 2"/>
          <p:cNvCxnSpPr/>
          <p:nvPr/>
        </p:nvCxnSpPr>
        <p:spPr>
          <a:xfrm rot="5400000" flipH="1" flipV="1">
            <a:off x="6310154" y="4281646"/>
            <a:ext cx="640080" cy="1588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705600" y="4191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Gill Sans MT Condensed" pitchFamily="34" charset="0"/>
              </a:rPr>
              <a:t>Covalent Energy is further reduced</a:t>
            </a:r>
            <a:endParaRPr lang="en-US" dirty="0">
              <a:latin typeface="Gill Sans M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57200"/>
            <a:ext cx="65532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4686" y="5486400"/>
            <a:ext cx="212931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4648200"/>
            <a:ext cx="35718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7200934" cy="602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85800"/>
            <a:ext cx="7175284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219200"/>
            <a:ext cx="8763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Gill Sans MT" pitchFamily="34" charset="0"/>
              </a:rPr>
              <a:t>In CO the BMOs will resemble the atomic AOs of oxygen more than they resemble those of carbon. 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Gill Sans MT" pitchFamily="34" charset="0"/>
              </a:rPr>
              <a:t>The ABMOs resemble the least electronegative element,  carbon </a:t>
            </a:r>
            <a:endParaRPr lang="en-US" sz="2000" dirty="0">
              <a:latin typeface="Gill Sans M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3400" y="3810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Gill Sans MT" pitchFamily="34" charset="0"/>
              </a:rPr>
              <a:t>CO</a:t>
            </a:r>
            <a:endParaRPr lang="en-US" sz="2800" b="1" dirty="0">
              <a:latin typeface="Gill Sans MT" pitchFamily="34" charset="0"/>
            </a:endParaRPr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018197"/>
            <a:ext cx="2076450" cy="300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25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895600"/>
            <a:ext cx="3733800" cy="297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18212"/>
            <a:ext cx="7696199" cy="59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28600"/>
            <a:ext cx="7772400" cy="1689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latin typeface="Gill Sans MT" pitchFamily="34" charset="0"/>
              </a:rPr>
              <a:t>Another feature of </a:t>
            </a:r>
            <a:r>
              <a:rPr lang="en-US" sz="2400" b="1" dirty="0" err="1" smtClean="0">
                <a:latin typeface="Gill Sans MT" pitchFamily="34" charset="0"/>
              </a:rPr>
              <a:t>heteronuclear</a:t>
            </a:r>
            <a:r>
              <a:rPr lang="en-US" sz="2400" b="1" dirty="0" smtClean="0">
                <a:latin typeface="Gill Sans MT" pitchFamily="34" charset="0"/>
              </a:rPr>
              <a:t> molecular is the diminished covalent energy of bonds formed from atomic orbitals or different energies.</a:t>
            </a:r>
            <a:endParaRPr lang="en-US" sz="2400" b="1" dirty="0">
              <a:latin typeface="Gill Sans MT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09800"/>
            <a:ext cx="3379219" cy="186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514600"/>
            <a:ext cx="3911214" cy="192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4343400"/>
            <a:ext cx="3200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3810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Gill Sans MT" pitchFamily="34" charset="0"/>
              </a:rPr>
              <a:t>HCl</a:t>
            </a:r>
            <a:endParaRPr lang="en-US" sz="2800" b="1" dirty="0">
              <a:latin typeface="Gill Sans MT" pitchFamily="34" charset="0"/>
            </a:endParaRPr>
          </a:p>
        </p:txBody>
      </p:sp>
      <p:graphicFrame>
        <p:nvGraphicFramePr>
          <p:cNvPr id="194564" name="Object 4"/>
          <p:cNvGraphicFramePr>
            <a:graphicFrameLocks noChangeAspect="1"/>
          </p:cNvGraphicFramePr>
          <p:nvPr/>
        </p:nvGraphicFramePr>
        <p:xfrm>
          <a:off x="520402" y="1348592"/>
          <a:ext cx="7861598" cy="4290208"/>
        </p:xfrm>
        <a:graphic>
          <a:graphicData uri="http://schemas.openxmlformats.org/presentationml/2006/ole">
            <p:oleObj spid="_x0000_s194564" name="CS ChemDraw Drawing" r:id="rId3" imgW="4947480" imgH="2700720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3810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Gill Sans MT" pitchFamily="34" charset="0"/>
              </a:rPr>
              <a:t>BeH</a:t>
            </a:r>
            <a:r>
              <a:rPr lang="en-US" sz="2800" b="1" baseline="-25000" dirty="0" smtClean="0">
                <a:latin typeface="Gill Sans MT" pitchFamily="34" charset="0"/>
              </a:rPr>
              <a:t>2</a:t>
            </a:r>
            <a:endParaRPr lang="en-US" sz="2800" b="1" baseline="-25000" dirty="0">
              <a:latin typeface="Gill Sans MT" pitchFamily="34" charset="0"/>
            </a:endParaRPr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05000"/>
            <a:ext cx="720834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533400"/>
            <a:ext cx="5861066" cy="559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1" y="152400"/>
            <a:ext cx="3809999" cy="6269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09600"/>
            <a:ext cx="7924800" cy="833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smtClean="0"/>
              <a:t>1. System of two isolated H atoms:</a:t>
            </a:r>
            <a:endParaRPr lang="en-US" sz="2800" dirty="0"/>
          </a:p>
        </p:txBody>
      </p:sp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676400"/>
            <a:ext cx="425466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3200400"/>
          <a:ext cx="7772401" cy="279196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038302"/>
                <a:gridCol w="2088176"/>
                <a:gridCol w="2645923"/>
              </a:tblGrid>
              <a:tr h="13959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 dirty="0" smtClean="0">
                          <a:latin typeface="Andalus" pitchFamily="18" charset="-78"/>
                          <a:cs typeface="Andalus" pitchFamily="18" charset="-78"/>
                        </a:rPr>
                        <a:t>Type of wavefunctions</a:t>
                      </a:r>
                      <a:endParaRPr lang="en-US" sz="2400" b="1" kern="0" dirty="0"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Andalus" pitchFamily="18" charset="-78"/>
                          <a:cs typeface="Andalus" pitchFamily="18" charset="-78"/>
                        </a:rPr>
                        <a:t>Energy (kJmol‾</a:t>
                      </a:r>
                      <a:r>
                        <a:rPr lang="en-US" sz="2400" b="1" baseline="30000" dirty="0" smtClean="0">
                          <a:latin typeface="Andalus" pitchFamily="18" charset="-78"/>
                          <a:cs typeface="Andalus" pitchFamily="18" charset="-78"/>
                        </a:rPr>
                        <a:t>1</a:t>
                      </a:r>
                      <a:r>
                        <a:rPr lang="en-US" sz="2400" b="1" dirty="0">
                          <a:latin typeface="Andalus" pitchFamily="18" charset="-78"/>
                          <a:cs typeface="Andalus" pitchFamily="18" charset="-78"/>
                        </a:rPr>
                        <a:t>)</a:t>
                      </a:r>
                      <a:endParaRPr lang="en-US" sz="2400" b="1" dirty="0"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0" dirty="0" smtClean="0">
                          <a:latin typeface="Andalus" pitchFamily="18" charset="-78"/>
                          <a:cs typeface="Andalus" pitchFamily="18" charset="-78"/>
                        </a:rPr>
                        <a:t>Distance</a:t>
                      </a:r>
                      <a:r>
                        <a:rPr lang="en-US" sz="2400" b="1" kern="0" baseline="0" dirty="0" smtClean="0"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0" baseline="0" dirty="0" smtClean="0">
                          <a:latin typeface="Andalus" pitchFamily="18" charset="-78"/>
                          <a:cs typeface="Andalus" pitchFamily="18" charset="-78"/>
                        </a:rPr>
                        <a:t>(pm)</a:t>
                      </a:r>
                      <a:endParaRPr lang="en-US" sz="2400" b="1" kern="0" dirty="0" smtClean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</a:tr>
              <a:tr h="930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Uncorrected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  <a:sym typeface="Symbol"/>
                        </a:rPr>
                        <a:t>=</a:t>
                      </a:r>
                      <a:r>
                        <a:rPr lang="en-US" sz="2400" baseline="-25000" dirty="0" smtClean="0">
                          <a:latin typeface="Andalus" pitchFamily="18" charset="-78"/>
                          <a:cs typeface="Andalus" pitchFamily="18" charset="-78"/>
                          <a:sym typeface="Symbol"/>
                        </a:rPr>
                        <a:t>A</a:t>
                      </a:r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  <a:sym typeface="Symbol"/>
                        </a:rPr>
                        <a:t></a:t>
                      </a:r>
                      <a:r>
                        <a:rPr lang="en-US" sz="2400" baseline="-25000" dirty="0" smtClean="0">
                          <a:latin typeface="Andalus" pitchFamily="18" charset="-78"/>
                          <a:cs typeface="Andalus" pitchFamily="18" charset="-78"/>
                          <a:sym typeface="Symbol"/>
                        </a:rPr>
                        <a:t>B</a:t>
                      </a:r>
                      <a:endParaRPr lang="en-US" sz="2400" baseline="-25000" dirty="0"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24</a:t>
                      </a:r>
                      <a:endParaRPr lang="en-US" sz="2400" dirty="0"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90</a:t>
                      </a:r>
                      <a:endParaRPr lang="en-US" sz="2400" dirty="0"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</a:tr>
              <a:tr h="4653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 smtClean="0">
                          <a:latin typeface="Garamond" pitchFamily="18" charset="0"/>
                          <a:cs typeface="Andalus" pitchFamily="18" charset="-78"/>
                        </a:rPr>
                        <a:t>Observed Values</a:t>
                      </a:r>
                      <a:endParaRPr lang="en-US" sz="2400" i="1" dirty="0">
                        <a:latin typeface="Garamond" pitchFamily="18" charset="0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 smtClean="0">
                          <a:latin typeface="Garamond" pitchFamily="18" charset="0"/>
                          <a:cs typeface="Andalus" pitchFamily="18" charset="-78"/>
                        </a:rPr>
                        <a:t>458.0</a:t>
                      </a:r>
                      <a:endParaRPr lang="en-US" sz="2400" i="1" dirty="0">
                        <a:latin typeface="Garamond" pitchFamily="18" charset="0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 smtClean="0">
                          <a:latin typeface="Garamond" pitchFamily="18" charset="0"/>
                          <a:cs typeface="Andalus" pitchFamily="18" charset="-78"/>
                        </a:rPr>
                        <a:t>74.1</a:t>
                      </a:r>
                      <a:endParaRPr lang="en-US" sz="2400" i="1" dirty="0">
                        <a:latin typeface="Garamond" pitchFamily="18" charset="0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1704</Words>
  <Application>Microsoft Office PowerPoint</Application>
  <PresentationFormat>On-screen Show (4:3)</PresentationFormat>
  <Paragraphs>254</Paragraphs>
  <Slides>89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89</vt:i4>
      </vt:variant>
    </vt:vector>
  </HeadingPairs>
  <TitlesOfParts>
    <vt:vector size="93" baseType="lpstr">
      <vt:lpstr>Office Theme</vt:lpstr>
      <vt:lpstr>Equation</vt:lpstr>
      <vt:lpstr>CS ChemDraw Drawing</vt:lpstr>
      <vt:lpstr>ChemSketch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Antos</dc:creator>
  <cp:lastModifiedBy>system 1</cp:lastModifiedBy>
  <cp:revision>139</cp:revision>
  <dcterms:created xsi:type="dcterms:W3CDTF">2006-08-16T00:00:00Z</dcterms:created>
  <dcterms:modified xsi:type="dcterms:W3CDTF">2017-10-24T05:45:29Z</dcterms:modified>
</cp:coreProperties>
</file>